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256" r:id="rId2"/>
    <p:sldId id="257" r:id="rId3"/>
    <p:sldId id="301" r:id="rId4"/>
    <p:sldId id="259" r:id="rId5"/>
    <p:sldId id="260" r:id="rId6"/>
    <p:sldId id="261" r:id="rId7"/>
    <p:sldId id="262" r:id="rId8"/>
    <p:sldId id="263" r:id="rId9"/>
    <p:sldId id="264" r:id="rId10"/>
    <p:sldId id="265" r:id="rId11"/>
    <p:sldId id="266" r:id="rId12"/>
    <p:sldId id="267" r:id="rId13"/>
    <p:sldId id="308" r:id="rId14"/>
    <p:sldId id="302" r:id="rId15"/>
    <p:sldId id="303" r:id="rId16"/>
    <p:sldId id="304" r:id="rId17"/>
    <p:sldId id="305" r:id="rId18"/>
    <p:sldId id="306" r:id="rId19"/>
    <p:sldId id="268" r:id="rId20"/>
    <p:sldId id="269" r:id="rId21"/>
    <p:sldId id="270" r:id="rId22"/>
    <p:sldId id="271" r:id="rId23"/>
    <p:sldId id="272" r:id="rId24"/>
    <p:sldId id="277" r:id="rId25"/>
    <p:sldId id="278" r:id="rId26"/>
    <p:sldId id="280" r:id="rId27"/>
    <p:sldId id="281" r:id="rId28"/>
    <p:sldId id="282" r:id="rId29"/>
    <p:sldId id="286" r:id="rId30"/>
    <p:sldId id="288" r:id="rId31"/>
    <p:sldId id="289" r:id="rId32"/>
    <p:sldId id="290" r:id="rId33"/>
    <p:sldId id="293" r:id="rId34"/>
    <p:sldId id="294"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7" r:id="rId51"/>
    <p:sldId id="328" r:id="rId52"/>
    <p:sldId id="324" r:id="rId53"/>
    <p:sldId id="326" r:id="rId54"/>
    <p:sldId id="329" r:id="rId55"/>
    <p:sldId id="330" r:id="rId56"/>
    <p:sldId id="331" r:id="rId57"/>
    <p:sldId id="332" r:id="rId58"/>
    <p:sldId id="348"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346" r:id="rId73"/>
    <p:sldId id="347" r:id="rId74"/>
    <p:sldId id="350" r:id="rId75"/>
    <p:sldId id="356" r:id="rId76"/>
    <p:sldId id="352" r:id="rId77"/>
    <p:sldId id="353" r:id="rId78"/>
    <p:sldId id="354" r:id="rId79"/>
    <p:sldId id="357" r:id="rId80"/>
    <p:sldId id="358" r:id="rId81"/>
    <p:sldId id="359" r:id="rId82"/>
    <p:sldId id="361" r:id="rId83"/>
    <p:sldId id="360" r:id="rId84"/>
    <p:sldId id="362" r:id="rId85"/>
    <p:sldId id="363" r:id="rId86"/>
    <p:sldId id="364" r:id="rId87"/>
    <p:sldId id="365" r:id="rId88"/>
    <p:sldId id="366" r:id="rId89"/>
    <p:sldId id="367" r:id="rId90"/>
    <p:sldId id="368" r:id="rId91"/>
    <p:sldId id="378" r:id="rId92"/>
    <p:sldId id="379" r:id="rId93"/>
    <p:sldId id="380" r:id="rId94"/>
    <p:sldId id="381" r:id="rId95"/>
    <p:sldId id="382" r:id="rId96"/>
    <p:sldId id="383" r:id="rId97"/>
    <p:sldId id="369" r:id="rId98"/>
    <p:sldId id="370" r:id="rId99"/>
    <p:sldId id="371" r:id="rId100"/>
    <p:sldId id="372" r:id="rId101"/>
    <p:sldId id="373" r:id="rId102"/>
    <p:sldId id="376" r:id="rId103"/>
    <p:sldId id="377"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p:cViewPr varScale="1">
        <p:scale>
          <a:sx n="55" d="100"/>
          <a:sy n="55" d="100"/>
        </p:scale>
        <p:origin x="72" y="45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1ED59-9E5C-46FC-A5BC-80AE1802803A}" type="datetimeFigureOut">
              <a:rPr lang="en-IN" smtClean="0"/>
              <a:t>12-04-2016</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FE2116-AB67-43A4-946E-9E2FF1DDBC9F}" type="slidenum">
              <a:rPr lang="en-IN" smtClean="0"/>
              <a:t>‹#›</a:t>
            </a:fld>
            <a:endParaRPr lang="en-IN"/>
          </a:p>
        </p:txBody>
      </p:sp>
    </p:spTree>
    <p:extLst>
      <p:ext uri="{BB962C8B-B14F-4D97-AF65-F5344CB8AC3E}">
        <p14:creationId xmlns:p14="http://schemas.microsoft.com/office/powerpoint/2010/main" val="1650012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73E3DF-F43C-4C3B-9074-8B71E54FDFAE}" type="slidenum">
              <a:rPr lang="en-CA" altLang="en-US"/>
              <a:pPr/>
              <a:t>18</a:t>
            </a:fld>
            <a:endParaRPr lang="en-CA" altLang="en-US"/>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4696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C00B12-6847-46FD-AD80-2CD50C292518}" type="slidenum">
              <a:rPr lang="en-US" altLang="en-US"/>
              <a:pPr/>
              <a:t>74</a:t>
            </a:fld>
            <a:endParaRPr lang="en-US"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7698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B99D1F-BF3A-4BE3-8DC6-61BA9AE3E8A3}" type="slidenum">
              <a:rPr lang="en-US" altLang="en-US"/>
              <a:pPr/>
              <a:t>75</a:t>
            </a:fld>
            <a:endParaRPr lang="en-US"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49774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5C817-8289-4A4D-8AEA-33E10317913B}" type="slidenum">
              <a:rPr lang="en-US" altLang="en-US"/>
              <a:pPr/>
              <a:t>76</a:t>
            </a:fld>
            <a:endParaRPr lang="en-US" alt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2824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456BE9-415F-43AE-A25A-D3B50BA6B490}" type="slidenum">
              <a:rPr lang="en-US" altLang="en-US"/>
              <a:pPr/>
              <a:t>77</a:t>
            </a:fld>
            <a:endParaRPr lang="en-US" alt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2365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54B5F5-01EF-4B78-A24A-6E49CE08DCFE}" type="slidenum">
              <a:rPr lang="en-US" altLang="en-US"/>
              <a:pPr/>
              <a:t>78</a:t>
            </a:fld>
            <a:endParaRPr lang="en-US" altLang="en-US"/>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558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39EFDF-A9ED-4BEA-971D-0F95E4E91F85}" type="slidenum">
              <a:rPr lang="en-US" altLang="en-US"/>
              <a:pPr/>
              <a:t>45</a:t>
            </a:fld>
            <a:endParaRPr lang="en-US" alt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352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00D19D-0FD6-4BFD-9DB2-395CBFD98B91}" type="slidenum">
              <a:rPr lang="en-US" altLang="en-US"/>
              <a:pPr/>
              <a:t>46</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49237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B6302-4111-4910-85DB-7FAADDB9BA2A}" type="slidenum">
              <a:rPr lang="en-US" altLang="en-US"/>
              <a:pPr/>
              <a:t>47</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9128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67266-3A70-49F9-AF93-0BD282F79C5A}" type="slidenum">
              <a:rPr lang="en-US" altLang="en-US"/>
              <a:pPr/>
              <a:t>48</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1146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4C9980-AEED-4D3F-AEBE-0D29645BF020}" type="slidenum">
              <a:rPr lang="en-US" altLang="en-US"/>
              <a:pPr/>
              <a:t>49</a:t>
            </a:fld>
            <a:endParaRPr lang="en-US" alt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69317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7C50EE-AC33-4645-865A-81BD35ACC940}" type="slidenum">
              <a:rPr lang="en-US" altLang="en-US"/>
              <a:pPr/>
              <a:t>52</a:t>
            </a:fld>
            <a:endParaRPr lang="en-US" altLang="en-US"/>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04542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51CB49-BC1F-4E6B-A2E2-74CA091B0A15}" type="slidenum">
              <a:rPr lang="en-US" altLang="en-US"/>
              <a:pPr/>
              <a:t>53</a:t>
            </a:fld>
            <a:endParaRPr lang="en-US" alt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12801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4810C-781B-4C92-82B2-0C81DEED9A7D}" type="slidenum">
              <a:rPr lang="en-US" altLang="en-US"/>
              <a:pPr/>
              <a:t>58</a:t>
            </a:fld>
            <a:endParaRPr lang="en-US" alt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7553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685800" y="1828800"/>
            <a:ext cx="381000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828800"/>
            <a:ext cx="381000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p:cNvSpPr>
            <a:spLocks noGrp="1"/>
          </p:cNvSpPr>
          <p:nvPr>
            <p:ph type="sldNum" sz="quarter" idx="10"/>
          </p:nvPr>
        </p:nvSpPr>
        <p:spPr>
          <a:xfrm>
            <a:off x="6553200" y="6248400"/>
            <a:ext cx="1905000" cy="457200"/>
          </a:xfrm>
        </p:spPr>
        <p:txBody>
          <a:bodyPr/>
          <a:lstStyle>
            <a:lvl1pPr>
              <a:defRPr/>
            </a:lvl1pPr>
          </a:lstStyle>
          <a:p>
            <a:fld id="{FCE7F7C1-7AE4-4989-AFB5-A16665B70BA3}" type="slidenum">
              <a:rPr lang="en-CA" altLang="en-US"/>
              <a:pPr/>
              <a:t>‹#›</a:t>
            </a:fld>
            <a:endParaRPr lang="en-CA" altLang="en-US"/>
          </a:p>
        </p:txBody>
      </p:sp>
    </p:spTree>
    <p:extLst>
      <p:ext uri="{BB962C8B-B14F-4D97-AF65-F5344CB8AC3E}">
        <p14:creationId xmlns:p14="http://schemas.microsoft.com/office/powerpoint/2010/main" val="248389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25707.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Glossary_of_graph_theory#Direction" TargetMode="External"/><Relationship Id="rId2" Type="http://schemas.openxmlformats.org/officeDocument/2006/relationships/hyperlink" Target="https://en.wikipedia.org/wiki/Flow_network"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en.wikipedia.org/wiki/Maximum_flow_problem"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 Id="rId5" Type="http://schemas.openxmlformats.org/officeDocument/2006/relationships/hyperlink" Target="https://en.wikipedia.org/wiki/Augmenting_path" TargetMode="External"/><Relationship Id="rId4" Type="http://schemas.openxmlformats.org/officeDocument/2006/relationships/hyperlink" Target="https://en.wikipedia.org/wiki/Flow_network"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Unit 5 - Graph</a:t>
            </a:r>
          </a:p>
        </p:txBody>
      </p:sp>
      <p:sp>
        <p:nvSpPr>
          <p:cNvPr id="3" name="Subtitle 2"/>
          <p:cNvSpPr>
            <a:spLocks noGrp="1"/>
          </p:cNvSpPr>
          <p:nvPr>
            <p:ph type="subTitle" idx="1"/>
          </p:nvPr>
        </p:nvSpPr>
        <p:spPr/>
        <p:txBody>
          <a:bodyPr/>
          <a:lstStyle/>
          <a:p>
            <a:r>
              <a:rPr lang="en-IN" dirty="0" err="1"/>
              <a:t>Suyash</a:t>
            </a:r>
            <a:r>
              <a:rPr lang="en-IN" dirty="0"/>
              <a:t> Bhardwaj</a:t>
            </a:r>
          </a:p>
          <a:p>
            <a:r>
              <a:rPr lang="en-IN" dirty="0"/>
              <a:t>FET, GKV</a:t>
            </a:r>
          </a:p>
        </p:txBody>
      </p:sp>
    </p:spTree>
    <p:extLst>
      <p:ext uri="{BB962C8B-B14F-4D97-AF65-F5344CB8AC3E}">
        <p14:creationId xmlns:p14="http://schemas.microsoft.com/office/powerpoint/2010/main" val="4000304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1143000" y="1371600"/>
            <a:ext cx="6781800" cy="1676400"/>
          </a:xfrm>
        </p:spPr>
        <p:txBody>
          <a:bodyPr/>
          <a:lstStyle/>
          <a:p>
            <a:r>
              <a:rPr lang="en-US" altLang="en-US" sz="2800" dirty="0">
                <a:cs typeface="Times New Roman" panose="02020603050405020304" pitchFamily="18" charset="0"/>
              </a:rPr>
              <a:t>What is the number of edges in a complete directed graph with N vertices? </a:t>
            </a:r>
            <a:endParaRPr lang="en-US" altLang="en-US" sz="2800" dirty="0">
              <a:latin typeface="Courier New" panose="02070309020205020404" pitchFamily="49" charset="0"/>
              <a:cs typeface="Courier New" panose="02070309020205020404" pitchFamily="49" charset="0"/>
            </a:endParaRPr>
          </a:p>
          <a:p>
            <a:pPr>
              <a:buFontTx/>
              <a:buNone/>
            </a:pPr>
            <a:r>
              <a:rPr lang="en-US" altLang="en-US" sz="2800" dirty="0">
                <a:cs typeface="Times New Roman" panose="02020603050405020304" pitchFamily="18" charset="0"/>
              </a:rPr>
              <a:t>		</a:t>
            </a:r>
            <a:r>
              <a:rPr lang="en-US" altLang="en-US" sz="2400" b="1" i="1" dirty="0">
                <a:cs typeface="Times New Roman" panose="02020603050405020304" pitchFamily="18" charset="0"/>
              </a:rPr>
              <a:t>N * (N-1)</a:t>
            </a:r>
          </a:p>
        </p:txBody>
      </p:sp>
      <p:sp>
        <p:nvSpPr>
          <p:cNvPr id="15364" name="Rectangle 4"/>
          <p:cNvSpPr>
            <a:spLocks noGrp="1" noChangeArrowheads="1"/>
          </p:cNvSpPr>
          <p:nvPr>
            <p:ph type="title"/>
          </p:nvPr>
        </p:nvSpPr>
        <p:spPr>
          <a:xfrm>
            <a:off x="685800" y="609600"/>
            <a:ext cx="7772400" cy="533400"/>
          </a:xfrm>
          <a:noFill/>
          <a:ln/>
        </p:spPr>
        <p:txBody>
          <a:bodyPr>
            <a:normAutofit fontScale="90000"/>
          </a:bodyPr>
          <a:lstStyle/>
          <a:p>
            <a:r>
              <a:rPr lang="en-US" altLang="en-US" sz="4000">
                <a:cs typeface="Times New Roman" panose="02020603050405020304" pitchFamily="18" charset="0"/>
              </a:rPr>
              <a:t>Graph terminology (cont.)</a:t>
            </a:r>
            <a:endParaRPr lang="en-US" altLang="en-US" sz="4000">
              <a:latin typeface="Courier New" panose="02070309020205020404" pitchFamily="49" charset="0"/>
              <a:cs typeface="Courier New" panose="02070309020205020404" pitchFamily="49" charset="0"/>
            </a:endParaRPr>
          </a:p>
        </p:txBody>
      </p:sp>
      <p:pic>
        <p:nvPicPr>
          <p:cNvPr id="15365" name="Picture 5" descr="C:\My Documents\308 PowerPoint\Figures\MACJOBS\JPEGS\CHAP09\P553a.jpg"/>
          <p:cNvPicPr>
            <a:picLocks noChangeAspect="1" noChangeArrowheads="1"/>
          </p:cNvPicPr>
          <p:nvPr/>
        </p:nvPicPr>
        <p:blipFill>
          <a:blip r:embed="rId3">
            <a:extLst>
              <a:ext uri="{28A0092B-C50C-407E-A947-70E740481C1C}">
                <a14:useLocalDpi xmlns:a14="http://schemas.microsoft.com/office/drawing/2010/main" val="0"/>
              </a:ext>
            </a:extLst>
          </a:blip>
          <a:srcRect t="19006" r="60785"/>
          <a:stretch>
            <a:fillRect/>
          </a:stretch>
        </p:blipFill>
        <p:spPr bwMode="auto">
          <a:xfrm>
            <a:off x="3886200" y="2514600"/>
            <a:ext cx="4038600" cy="38719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7" name="Object 7"/>
          <p:cNvGraphicFramePr>
            <a:graphicFrameLocks noChangeAspect="1"/>
          </p:cNvGraphicFramePr>
          <p:nvPr>
            <p:extLst>
              <p:ext uri="{D42A27DB-BD31-4B8C-83A1-F6EECF244321}">
                <p14:modId xmlns:p14="http://schemas.microsoft.com/office/powerpoint/2010/main" val="3075166217"/>
              </p:ext>
            </p:extLst>
          </p:nvPr>
        </p:nvGraphicFramePr>
        <p:xfrm>
          <a:off x="1371600" y="4058443"/>
          <a:ext cx="1676400" cy="784225"/>
        </p:xfrm>
        <a:graphic>
          <a:graphicData uri="http://schemas.openxmlformats.org/presentationml/2006/ole">
            <mc:AlternateContent xmlns:mc="http://schemas.openxmlformats.org/markup-compatibility/2006">
              <mc:Choice xmlns:v="urn:schemas-microsoft-com:vml" Requires="v">
                <p:oleObj spid="_x0000_s1037" name="Equation" r:id="rId4" imgW="977760" imgH="457200" progId="Equation.DSMT4">
                  <p:embed/>
                </p:oleObj>
              </mc:Choice>
              <mc:Fallback>
                <p:oleObj name="Equation" r:id="rId4" imgW="977760" imgH="457200" progId="Equation.DSMT4">
                  <p:embed/>
                  <p:pic>
                    <p:nvPicPr>
                      <p:cNvPr id="1536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4058443"/>
                        <a:ext cx="16764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61811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0"/>
            <a:ext cx="8229600" cy="1143000"/>
          </a:xfrm>
        </p:spPr>
        <p:txBody>
          <a:bodyPr/>
          <a:lstStyle/>
          <a:p>
            <a:pPr eaLnBrk="1" hangingPunct="1"/>
            <a:r>
              <a:rPr lang="en-US" altLang="en-US" b="0"/>
              <a:t>Cut</a:t>
            </a:r>
          </a:p>
        </p:txBody>
      </p:sp>
      <p:sp>
        <p:nvSpPr>
          <p:cNvPr id="16387" name="Rectangle 3"/>
          <p:cNvSpPr>
            <a:spLocks noGrp="1" noChangeArrowheads="1"/>
          </p:cNvSpPr>
          <p:nvPr>
            <p:ph type="body" idx="1"/>
          </p:nvPr>
        </p:nvSpPr>
        <p:spPr>
          <a:xfrm>
            <a:off x="381000" y="3962400"/>
            <a:ext cx="8458200" cy="2590800"/>
          </a:xfrm>
        </p:spPr>
        <p:txBody>
          <a:bodyPr>
            <a:normAutofit lnSpcReduction="10000"/>
          </a:bodyPr>
          <a:lstStyle/>
          <a:p>
            <a:pPr eaLnBrk="1" hangingPunct="1">
              <a:buFont typeface="Wingdings" panose="05000000000000000000" pitchFamily="2" charset="2"/>
              <a:buNone/>
            </a:pPr>
            <a:r>
              <a:rPr lang="en-US" altLang="en-US" sz="2400"/>
              <a:t>An (S,T)-cut</a:t>
            </a:r>
            <a:r>
              <a:rPr lang="en-US" altLang="en-US" sz="2400">
                <a:solidFill>
                  <a:srgbClr val="FF0000"/>
                </a:solidFill>
              </a:rPr>
              <a:t> </a:t>
            </a:r>
            <a:r>
              <a:rPr lang="en-US" altLang="en-US" sz="2400"/>
              <a:t> in a flow network G = (V,E) is a partition of</a:t>
            </a:r>
          </a:p>
          <a:p>
            <a:pPr eaLnBrk="1" hangingPunct="1">
              <a:buFont typeface="Wingdings" panose="05000000000000000000" pitchFamily="2" charset="2"/>
              <a:buNone/>
            </a:pPr>
            <a:r>
              <a:rPr lang="en-US" altLang="en-US" sz="2400"/>
              <a:t>vertices V into two disjoint subsets S and T such that</a:t>
            </a:r>
          </a:p>
          <a:p>
            <a:pPr eaLnBrk="1" hangingPunct="1">
              <a:buFont typeface="Wingdings" panose="05000000000000000000" pitchFamily="2" charset="2"/>
              <a:buNone/>
            </a:pPr>
            <a:r>
              <a:rPr lang="en-US" altLang="en-US" sz="2400"/>
              <a:t>s </a:t>
            </a:r>
            <a:r>
              <a:rPr lang="en-US" altLang="en-US" sz="2400">
                <a:sym typeface="Symbol" panose="05050102010706020507" pitchFamily="18" charset="2"/>
              </a:rPr>
              <a:t></a:t>
            </a:r>
            <a:r>
              <a:rPr lang="en-US" altLang="en-US" sz="2400"/>
              <a:t> S, t </a:t>
            </a:r>
            <a:r>
              <a:rPr lang="en-US" altLang="en-US" sz="2400">
                <a:sym typeface="Symbol" panose="05050102010706020507" pitchFamily="18" charset="2"/>
              </a:rPr>
              <a:t></a:t>
            </a:r>
            <a:r>
              <a:rPr lang="en-US" altLang="en-US" sz="2400"/>
              <a:t> T</a:t>
            </a:r>
          </a:p>
          <a:p>
            <a:pPr eaLnBrk="1" hangingPunct="1">
              <a:buFont typeface="Wingdings" panose="05000000000000000000" pitchFamily="2" charset="2"/>
              <a:buNone/>
            </a:pPr>
            <a:r>
              <a:rPr lang="en-US" altLang="en-US" sz="2400"/>
              <a:t>	 e.g., S = { s, 1 } and T = { 2, t }.</a:t>
            </a:r>
          </a:p>
          <a:p>
            <a:pPr eaLnBrk="1" hangingPunct="1">
              <a:buFont typeface="Wingdings" panose="05000000000000000000" pitchFamily="2" charset="2"/>
              <a:buNone/>
            </a:pPr>
            <a:r>
              <a:rPr lang="en-US" altLang="en-US" sz="2400"/>
              <a:t>The capacity</a:t>
            </a:r>
            <a:r>
              <a:rPr lang="en-US" altLang="en-US" sz="2400">
                <a:solidFill>
                  <a:srgbClr val="FF0000"/>
                </a:solidFill>
              </a:rPr>
              <a:t> </a:t>
            </a:r>
            <a:r>
              <a:rPr lang="en-US" altLang="en-US" sz="2400"/>
              <a:t> of a cut (S,T) is  </a:t>
            </a:r>
          </a:p>
          <a:p>
            <a:pPr eaLnBrk="1" hangingPunct="1">
              <a:buFont typeface="Wingdings" panose="05000000000000000000" pitchFamily="2" charset="2"/>
              <a:buNone/>
            </a:pPr>
            <a:r>
              <a:rPr lang="en-US" altLang="en-US" sz="2400"/>
              <a:t>	CAP(S,T) 	= </a:t>
            </a:r>
            <a:r>
              <a:rPr lang="en-US" altLang="en-US" sz="2400">
                <a:sym typeface="Symbol" panose="05050102010706020507" pitchFamily="18" charset="2"/>
              </a:rPr>
              <a:t></a:t>
            </a:r>
            <a:r>
              <a:rPr lang="en-US" altLang="en-US" sz="2400" baseline="-25000"/>
              <a:t>u</a:t>
            </a:r>
            <a:r>
              <a:rPr lang="en-US" altLang="en-US" sz="2400" baseline="-25000">
                <a:sym typeface="Symbol" panose="05050102010706020507" pitchFamily="18" charset="2"/>
              </a:rPr>
              <a:t></a:t>
            </a:r>
            <a:r>
              <a:rPr lang="en-US" altLang="en-US" sz="2400" baseline="-25000"/>
              <a:t>S</a:t>
            </a:r>
            <a:r>
              <a:rPr lang="en-US" altLang="en-US" sz="2400">
                <a:sym typeface="Symbol" panose="05050102010706020507" pitchFamily="18" charset="2"/>
              </a:rPr>
              <a:t></a:t>
            </a:r>
            <a:r>
              <a:rPr lang="en-US" altLang="en-US" sz="2400" baseline="-25000">
                <a:sym typeface="Symbol" panose="05050102010706020507" pitchFamily="18" charset="2"/>
              </a:rPr>
              <a:t>v</a:t>
            </a:r>
            <a:r>
              <a:rPr lang="en-US" altLang="en-US" sz="2400" baseline="-25000"/>
              <a:t>T</a:t>
            </a:r>
            <a:r>
              <a:rPr lang="en-US" altLang="en-US" sz="2400"/>
              <a:t> c(u,v) </a:t>
            </a:r>
          </a:p>
        </p:txBody>
      </p:sp>
      <p:grpSp>
        <p:nvGrpSpPr>
          <p:cNvPr id="16388" name="Group 61"/>
          <p:cNvGrpSpPr>
            <a:grpSpLocks/>
          </p:cNvGrpSpPr>
          <p:nvPr/>
        </p:nvGrpSpPr>
        <p:grpSpPr bwMode="auto">
          <a:xfrm>
            <a:off x="2667000" y="1447800"/>
            <a:ext cx="3975100" cy="2286000"/>
            <a:chOff x="1776" y="768"/>
            <a:chExt cx="2504" cy="1440"/>
          </a:xfrm>
        </p:grpSpPr>
        <p:sp>
          <p:nvSpPr>
            <p:cNvPr id="16389" name="Arc 36"/>
            <p:cNvSpPr>
              <a:spLocks/>
            </p:cNvSpPr>
            <p:nvPr/>
          </p:nvSpPr>
          <p:spPr bwMode="auto">
            <a:xfrm flipV="1">
              <a:off x="1872" y="768"/>
              <a:ext cx="1536" cy="1104"/>
            </a:xfrm>
            <a:custGeom>
              <a:avLst/>
              <a:gdLst>
                <a:gd name="T0" fmla="*/ 0 w 21600"/>
                <a:gd name="T1" fmla="*/ 0 h 21600"/>
                <a:gd name="T2" fmla="*/ 1536 w 21600"/>
                <a:gd name="T3" fmla="*/ 1104 h 21600"/>
                <a:gd name="T4" fmla="*/ 0 w 21600"/>
                <a:gd name="T5" fmla="*/ 1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16390" name="Group 37"/>
            <p:cNvGrpSpPr>
              <a:grpSpLocks/>
            </p:cNvGrpSpPr>
            <p:nvPr/>
          </p:nvGrpSpPr>
          <p:grpSpPr bwMode="auto">
            <a:xfrm>
              <a:off x="1776" y="1056"/>
              <a:ext cx="2504" cy="1152"/>
              <a:chOff x="576" y="912"/>
              <a:chExt cx="2504" cy="1152"/>
            </a:xfrm>
          </p:grpSpPr>
          <p:sp>
            <p:nvSpPr>
              <p:cNvPr id="16391" name="Oval 38"/>
              <p:cNvSpPr>
                <a:spLocks noChangeArrowheads="1"/>
              </p:cNvSpPr>
              <p:nvPr/>
            </p:nvSpPr>
            <p:spPr bwMode="auto">
              <a:xfrm>
                <a:off x="576" y="1368"/>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2" name="Rectangle 39"/>
              <p:cNvSpPr>
                <a:spLocks noChangeArrowheads="1"/>
              </p:cNvSpPr>
              <p:nvPr/>
            </p:nvSpPr>
            <p:spPr bwMode="auto">
              <a:xfrm>
                <a:off x="700" y="138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16393" name="Oval 40"/>
              <p:cNvSpPr>
                <a:spLocks noChangeArrowheads="1"/>
              </p:cNvSpPr>
              <p:nvPr/>
            </p:nvSpPr>
            <p:spPr bwMode="auto">
              <a:xfrm>
                <a:off x="1728" y="912"/>
                <a:ext cx="264" cy="248"/>
              </a:xfrm>
              <a:prstGeom prst="ellipse">
                <a:avLst/>
              </a:prstGeom>
              <a:solidFill>
                <a:schemeClr val="bg1"/>
              </a:solidFill>
              <a:ln w="1270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4" name="Rectangle 41"/>
              <p:cNvSpPr>
                <a:spLocks noChangeArrowheads="1"/>
              </p:cNvSpPr>
              <p:nvPr/>
            </p:nvSpPr>
            <p:spPr bwMode="auto">
              <a:xfrm>
                <a:off x="1836" y="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6395" name="Oval 42"/>
              <p:cNvSpPr>
                <a:spLocks noChangeArrowheads="1"/>
              </p:cNvSpPr>
              <p:nvPr/>
            </p:nvSpPr>
            <p:spPr bwMode="auto">
              <a:xfrm>
                <a:off x="1744" y="1816"/>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6" name="Rectangle 43"/>
              <p:cNvSpPr>
                <a:spLocks noChangeArrowheads="1"/>
              </p:cNvSpPr>
              <p:nvPr/>
            </p:nvSpPr>
            <p:spPr bwMode="auto">
              <a:xfrm>
                <a:off x="1860" y="1836"/>
                <a:ext cx="8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6397" name="Oval 44"/>
              <p:cNvSpPr>
                <a:spLocks noChangeArrowheads="1"/>
              </p:cNvSpPr>
              <p:nvPr/>
            </p:nvSpPr>
            <p:spPr bwMode="auto">
              <a:xfrm>
                <a:off x="2824" y="1376"/>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8" name="Rectangle 45"/>
              <p:cNvSpPr>
                <a:spLocks noChangeArrowheads="1"/>
              </p:cNvSpPr>
              <p:nvPr/>
            </p:nvSpPr>
            <p:spPr bwMode="auto">
              <a:xfrm>
                <a:off x="2940" y="1396"/>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16399" name="Freeform 46"/>
              <p:cNvSpPr>
                <a:spLocks/>
              </p:cNvSpPr>
              <p:nvPr/>
            </p:nvSpPr>
            <p:spPr bwMode="auto">
              <a:xfrm>
                <a:off x="1612" y="1060"/>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0" name="Line 47"/>
              <p:cNvSpPr>
                <a:spLocks noChangeShapeType="1"/>
              </p:cNvSpPr>
              <p:nvPr/>
            </p:nvSpPr>
            <p:spPr bwMode="auto">
              <a:xfrm flipV="1">
                <a:off x="804" y="1100"/>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01" name="Freeform 48"/>
              <p:cNvSpPr>
                <a:spLocks/>
              </p:cNvSpPr>
              <p:nvPr/>
            </p:nvSpPr>
            <p:spPr bwMode="auto">
              <a:xfrm>
                <a:off x="1620" y="1852"/>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2" name="Line 49"/>
              <p:cNvSpPr>
                <a:spLocks noChangeShapeType="1"/>
              </p:cNvSpPr>
              <p:nvPr/>
            </p:nvSpPr>
            <p:spPr bwMode="auto">
              <a:xfrm>
                <a:off x="820" y="1532"/>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03" name="Freeform 50"/>
              <p:cNvSpPr>
                <a:spLocks/>
              </p:cNvSpPr>
              <p:nvPr/>
            </p:nvSpPr>
            <p:spPr bwMode="auto">
              <a:xfrm>
                <a:off x="2716" y="134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4" name="Line 51"/>
              <p:cNvSpPr>
                <a:spLocks noChangeShapeType="1"/>
              </p:cNvSpPr>
              <p:nvPr/>
            </p:nvSpPr>
            <p:spPr bwMode="auto">
              <a:xfrm>
                <a:off x="1988" y="104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05" name="Freeform 52"/>
              <p:cNvSpPr>
                <a:spLocks/>
              </p:cNvSpPr>
              <p:nvPr/>
            </p:nvSpPr>
            <p:spPr bwMode="auto">
              <a:xfrm>
                <a:off x="2724" y="1548"/>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6" name="Line 53"/>
              <p:cNvSpPr>
                <a:spLocks noChangeShapeType="1"/>
              </p:cNvSpPr>
              <p:nvPr/>
            </p:nvSpPr>
            <p:spPr bwMode="auto">
              <a:xfrm flipV="1">
                <a:off x="2004" y="1596"/>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07" name="Freeform 54"/>
              <p:cNvSpPr>
                <a:spLocks/>
              </p:cNvSpPr>
              <p:nvPr/>
            </p:nvSpPr>
            <p:spPr bwMode="auto">
              <a:xfrm>
                <a:off x="1828" y="1668"/>
                <a:ext cx="56" cy="112"/>
              </a:xfrm>
              <a:custGeom>
                <a:avLst/>
                <a:gdLst>
                  <a:gd name="T0" fmla="*/ 24 w 56"/>
                  <a:gd name="T1" fmla="*/ 112 h 112"/>
                  <a:gd name="T2" fmla="*/ 0 w 56"/>
                  <a:gd name="T3" fmla="*/ 0 h 112"/>
                  <a:gd name="T4" fmla="*/ 24 w 56"/>
                  <a:gd name="T5" fmla="*/ 0 h 112"/>
                  <a:gd name="T6" fmla="*/ 56 w 56"/>
                  <a:gd name="T7" fmla="*/ 0 h 112"/>
                  <a:gd name="T8" fmla="*/ 24 w 56"/>
                  <a:gd name="T9" fmla="*/ 112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112"/>
                    </a:moveTo>
                    <a:lnTo>
                      <a:pt x="0" y="0"/>
                    </a:lnTo>
                    <a:lnTo>
                      <a:pt x="24" y="0"/>
                    </a:lnTo>
                    <a:lnTo>
                      <a:pt x="56" y="0"/>
                    </a:lnTo>
                    <a:lnTo>
                      <a:pt x="2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408" name="Line 55"/>
              <p:cNvSpPr>
                <a:spLocks noChangeShapeType="1"/>
              </p:cNvSpPr>
              <p:nvPr/>
            </p:nvSpPr>
            <p:spPr bwMode="auto">
              <a:xfrm>
                <a:off x="1852" y="1156"/>
                <a:ext cx="1" cy="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6409" name="Rectangle 56"/>
              <p:cNvSpPr>
                <a:spLocks noChangeArrowheads="1"/>
              </p:cNvSpPr>
              <p:nvPr/>
            </p:nvSpPr>
            <p:spPr bwMode="auto">
              <a:xfrm>
                <a:off x="956" y="1044"/>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9</a:t>
                </a:r>
                <a:r>
                  <a:rPr lang="en-US" altLang="en-US" b="1">
                    <a:solidFill>
                      <a:srgbClr val="000000"/>
                    </a:solidFill>
                  </a:rPr>
                  <a:t>/10)</a:t>
                </a:r>
                <a:endParaRPr lang="en-US" altLang="en-US" sz="2400" b="1"/>
              </a:p>
            </p:txBody>
          </p:sp>
          <p:sp>
            <p:nvSpPr>
              <p:cNvPr id="16410" name="Rectangle 57"/>
              <p:cNvSpPr>
                <a:spLocks noChangeArrowheads="1"/>
              </p:cNvSpPr>
              <p:nvPr/>
            </p:nvSpPr>
            <p:spPr bwMode="auto">
              <a:xfrm>
                <a:off x="2260" y="964"/>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8</a:t>
                </a:r>
                <a:r>
                  <a:rPr lang="en-US" altLang="en-US" b="1">
                    <a:solidFill>
                      <a:srgbClr val="000000"/>
                    </a:solidFill>
                  </a:rPr>
                  <a:t>/8)</a:t>
                </a:r>
                <a:endParaRPr lang="en-US" altLang="en-US" sz="2400" b="1"/>
              </a:p>
            </p:txBody>
          </p:sp>
          <p:sp>
            <p:nvSpPr>
              <p:cNvPr id="16411" name="Rectangle 58"/>
              <p:cNvSpPr>
                <a:spLocks noChangeArrowheads="1"/>
              </p:cNvSpPr>
              <p:nvPr/>
            </p:nvSpPr>
            <p:spPr bwMode="auto">
              <a:xfrm>
                <a:off x="1916" y="1316"/>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1</a:t>
                </a:r>
                <a:r>
                  <a:rPr lang="en-US" altLang="en-US" b="1">
                    <a:solidFill>
                      <a:srgbClr val="000000"/>
                    </a:solidFill>
                  </a:rPr>
                  <a:t>/1)</a:t>
                </a:r>
                <a:endParaRPr lang="en-US" altLang="en-US" sz="2400" b="1"/>
              </a:p>
            </p:txBody>
          </p:sp>
          <p:sp>
            <p:nvSpPr>
              <p:cNvPr id="16412" name="Rectangle 59"/>
              <p:cNvSpPr>
                <a:spLocks noChangeArrowheads="1"/>
              </p:cNvSpPr>
              <p:nvPr/>
            </p:nvSpPr>
            <p:spPr bwMode="auto">
              <a:xfrm>
                <a:off x="2352" y="175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7</a:t>
                </a:r>
                <a:r>
                  <a:rPr lang="en-US" altLang="en-US" b="1">
                    <a:solidFill>
                      <a:srgbClr val="000000"/>
                    </a:solidFill>
                  </a:rPr>
                  <a:t>/10)</a:t>
                </a:r>
                <a:endParaRPr lang="en-US" altLang="en-US" sz="2400" b="1"/>
              </a:p>
            </p:txBody>
          </p:sp>
          <p:sp>
            <p:nvSpPr>
              <p:cNvPr id="16413" name="Rectangle 60"/>
              <p:cNvSpPr>
                <a:spLocks noChangeArrowheads="1"/>
              </p:cNvSpPr>
              <p:nvPr/>
            </p:nvSpPr>
            <p:spPr bwMode="auto">
              <a:xfrm>
                <a:off x="1012" y="1716"/>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6</a:t>
                </a:r>
                <a:r>
                  <a:rPr lang="en-US" altLang="en-US" b="1">
                    <a:solidFill>
                      <a:srgbClr val="000000"/>
                    </a:solidFill>
                  </a:rPr>
                  <a:t>/6) </a:t>
                </a:r>
                <a:endParaRPr lang="en-US" altLang="en-US" sz="2400" b="1"/>
              </a:p>
            </p:txBody>
          </p:sp>
        </p:grpSp>
      </p:grpSp>
    </p:spTree>
    <p:extLst>
      <p:ext uri="{BB962C8B-B14F-4D97-AF65-F5344CB8AC3E}">
        <p14:creationId xmlns:p14="http://schemas.microsoft.com/office/powerpoint/2010/main" val="8343447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rmAutofit fontScale="90000"/>
          </a:bodyPr>
          <a:lstStyle/>
          <a:p>
            <a:pPr eaLnBrk="1" hangingPunct="1"/>
            <a:r>
              <a:rPr lang="en-US" altLang="en-US" b="0"/>
              <a:t>The Ford Fulkerson Maximum Flow Method</a:t>
            </a:r>
          </a:p>
        </p:txBody>
      </p:sp>
      <p:sp>
        <p:nvSpPr>
          <p:cNvPr id="17411" name="Rectangle 3"/>
          <p:cNvSpPr>
            <a:spLocks noGrp="1" noChangeArrowheads="1"/>
          </p:cNvSpPr>
          <p:nvPr>
            <p:ph type="body" idx="1"/>
          </p:nvPr>
        </p:nvSpPr>
        <p:spPr>
          <a:xfrm>
            <a:off x="533400" y="1828800"/>
            <a:ext cx="8305800" cy="5029200"/>
          </a:xfrm>
        </p:spPr>
        <p:txBody>
          <a:bodyPr/>
          <a:lstStyle/>
          <a:p>
            <a:pPr eaLnBrk="1" hangingPunct="1">
              <a:buFont typeface="Wingdings" panose="05000000000000000000" pitchFamily="2" charset="2"/>
              <a:buNone/>
            </a:pPr>
            <a:r>
              <a:rPr lang="en-US" altLang="en-US" sz="2600"/>
              <a:t>Begin</a:t>
            </a:r>
          </a:p>
          <a:p>
            <a:pPr lvl="1" eaLnBrk="1" hangingPunct="1">
              <a:buFont typeface="Wingdings" panose="05000000000000000000" pitchFamily="2" charset="2"/>
              <a:buNone/>
            </a:pPr>
            <a:r>
              <a:rPr lang="en-US" altLang="en-US" sz="2200"/>
              <a:t>x := 0;</a:t>
            </a:r>
          </a:p>
          <a:p>
            <a:pPr lvl="1" eaLnBrk="1" hangingPunct="1">
              <a:buFont typeface="Wingdings" panose="05000000000000000000" pitchFamily="2" charset="2"/>
              <a:buNone/>
            </a:pPr>
            <a:r>
              <a:rPr lang="en-US" altLang="en-US" sz="2200"/>
              <a:t>create the residual network G(x);</a:t>
            </a:r>
          </a:p>
          <a:p>
            <a:pPr lvl="1" eaLnBrk="1" hangingPunct="1">
              <a:buFont typeface="Wingdings" panose="05000000000000000000" pitchFamily="2" charset="2"/>
              <a:buNone/>
            </a:pPr>
            <a:r>
              <a:rPr lang="en-US" altLang="en-US" sz="2200"/>
              <a:t>while there is some directed path from </a:t>
            </a:r>
            <a:r>
              <a:rPr lang="en-US" altLang="en-US" sz="2200" i="1"/>
              <a:t>s</a:t>
            </a:r>
            <a:r>
              <a:rPr lang="en-US" altLang="en-US" sz="2200"/>
              <a:t> to </a:t>
            </a:r>
            <a:r>
              <a:rPr lang="en-US" altLang="en-US" sz="2200" i="1"/>
              <a:t>t</a:t>
            </a:r>
            <a:r>
              <a:rPr lang="en-US" altLang="en-US" sz="2200"/>
              <a:t> in </a:t>
            </a:r>
            <a:r>
              <a:rPr lang="en-US" altLang="en-US" sz="2200" i="1"/>
              <a:t>G(x)</a:t>
            </a:r>
            <a:r>
              <a:rPr lang="en-US" altLang="en-US" sz="2200"/>
              <a:t> do</a:t>
            </a:r>
          </a:p>
          <a:p>
            <a:pPr lvl="1" eaLnBrk="1" hangingPunct="1">
              <a:buFont typeface="Wingdings" panose="05000000000000000000" pitchFamily="2" charset="2"/>
              <a:buNone/>
            </a:pPr>
            <a:r>
              <a:rPr lang="en-US" altLang="en-US" sz="2200"/>
              <a:t>begin</a:t>
            </a:r>
          </a:p>
          <a:p>
            <a:pPr lvl="2" eaLnBrk="1" hangingPunct="1">
              <a:buFont typeface="Wingdings" panose="05000000000000000000" pitchFamily="2" charset="2"/>
              <a:buNone/>
            </a:pPr>
            <a:r>
              <a:rPr lang="en-US" altLang="en-US" sz="2100"/>
              <a:t>let </a:t>
            </a:r>
            <a:r>
              <a:rPr lang="en-US" altLang="en-US" sz="2100" i="1"/>
              <a:t>P</a:t>
            </a:r>
            <a:r>
              <a:rPr lang="en-US" altLang="en-US" sz="2100"/>
              <a:t> be a path from </a:t>
            </a:r>
            <a:r>
              <a:rPr lang="en-US" altLang="en-US" sz="2100" i="1"/>
              <a:t>s</a:t>
            </a:r>
            <a:r>
              <a:rPr lang="en-US" altLang="en-US" sz="2100"/>
              <a:t> to </a:t>
            </a:r>
            <a:r>
              <a:rPr lang="en-US" altLang="en-US" sz="2100" i="1"/>
              <a:t>t</a:t>
            </a:r>
            <a:r>
              <a:rPr lang="en-US" altLang="en-US" sz="2100"/>
              <a:t> in </a:t>
            </a:r>
            <a:r>
              <a:rPr lang="en-US" altLang="en-US" sz="2100" i="1"/>
              <a:t>G(x)</a:t>
            </a:r>
            <a:r>
              <a:rPr lang="en-US" altLang="en-US" sz="2100"/>
              <a:t>;</a:t>
            </a:r>
          </a:p>
          <a:p>
            <a:pPr lvl="2" eaLnBrk="1" hangingPunct="1">
              <a:buFont typeface="Wingdings" panose="05000000000000000000" pitchFamily="2" charset="2"/>
              <a:buNone/>
            </a:pPr>
            <a:r>
              <a:rPr lang="en-US" altLang="en-US" sz="2100">
                <a:sym typeface="Symbol" panose="05050102010706020507" pitchFamily="18" charset="2"/>
              </a:rPr>
              <a:t></a:t>
            </a:r>
            <a:r>
              <a:rPr lang="en-US" altLang="en-US" sz="2100"/>
              <a:t> := </a:t>
            </a:r>
            <a:r>
              <a:rPr lang="en-US" altLang="en-US" sz="2100" i="1">
                <a:latin typeface="Symbol" panose="05050102010706020507" pitchFamily="18" charset="2"/>
              </a:rPr>
              <a:t>d</a:t>
            </a:r>
            <a:r>
              <a:rPr lang="en-US" altLang="en-US" sz="2100" i="1"/>
              <a:t>(P)</a:t>
            </a:r>
            <a:r>
              <a:rPr lang="en-US" altLang="en-US" sz="2100"/>
              <a:t>;</a:t>
            </a:r>
          </a:p>
          <a:p>
            <a:pPr lvl="2" eaLnBrk="1" hangingPunct="1">
              <a:buFont typeface="Wingdings" panose="05000000000000000000" pitchFamily="2" charset="2"/>
              <a:buNone/>
            </a:pPr>
            <a:r>
              <a:rPr lang="en-US" altLang="en-US" sz="2100"/>
              <a:t>send </a:t>
            </a:r>
            <a:r>
              <a:rPr lang="en-US" altLang="en-US" sz="2100">
                <a:sym typeface="Symbol" panose="05050102010706020507" pitchFamily="18" charset="2"/>
              </a:rPr>
              <a:t></a:t>
            </a:r>
            <a:r>
              <a:rPr lang="en-US" altLang="en-US" sz="2100"/>
              <a:t> units of flow along </a:t>
            </a:r>
            <a:r>
              <a:rPr lang="en-US" altLang="en-US" sz="2100" i="1"/>
              <a:t>P</a:t>
            </a:r>
            <a:r>
              <a:rPr lang="en-US" altLang="en-US" sz="2100"/>
              <a:t>; </a:t>
            </a:r>
          </a:p>
          <a:p>
            <a:pPr lvl="2" eaLnBrk="1" hangingPunct="1">
              <a:buFont typeface="Wingdings" panose="05000000000000000000" pitchFamily="2" charset="2"/>
              <a:buNone/>
            </a:pPr>
            <a:r>
              <a:rPr lang="en-US" altLang="en-US" sz="2100"/>
              <a:t>update the residual capacities;</a:t>
            </a:r>
          </a:p>
          <a:p>
            <a:pPr lvl="1" eaLnBrk="1" hangingPunct="1">
              <a:buFont typeface="Wingdings" panose="05000000000000000000" pitchFamily="2" charset="2"/>
              <a:buNone/>
            </a:pPr>
            <a:r>
              <a:rPr lang="en-US" altLang="en-US" sz="2200"/>
              <a:t>end</a:t>
            </a:r>
          </a:p>
          <a:p>
            <a:pPr eaLnBrk="1" hangingPunct="1">
              <a:buFont typeface="Wingdings" panose="05000000000000000000" pitchFamily="2" charset="2"/>
              <a:buNone/>
            </a:pPr>
            <a:r>
              <a:rPr lang="en-US" altLang="en-US" sz="2600"/>
              <a:t>end {the flow x is now maximum}.</a:t>
            </a:r>
          </a:p>
        </p:txBody>
      </p:sp>
    </p:spTree>
    <p:extLst>
      <p:ext uri="{BB962C8B-B14F-4D97-AF65-F5344CB8AC3E}">
        <p14:creationId xmlns:p14="http://schemas.microsoft.com/office/powerpoint/2010/main" val="376704699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7543800" cy="1295400"/>
          </a:xfrm>
        </p:spPr>
        <p:txBody>
          <a:bodyPr/>
          <a:lstStyle/>
          <a:p>
            <a:pPr eaLnBrk="1" hangingPunct="1"/>
            <a:r>
              <a:rPr lang="en-US" altLang="en-US" b="0"/>
              <a:t>Indication of Optimum Flow</a:t>
            </a:r>
          </a:p>
        </p:txBody>
      </p:sp>
      <p:sp>
        <p:nvSpPr>
          <p:cNvPr id="20483" name="Rectangle 3"/>
          <p:cNvSpPr>
            <a:spLocks noGrp="1" noChangeArrowheads="1"/>
          </p:cNvSpPr>
          <p:nvPr>
            <p:ph type="body" idx="1"/>
          </p:nvPr>
        </p:nvSpPr>
        <p:spPr>
          <a:xfrm>
            <a:off x="1120775" y="3587750"/>
            <a:ext cx="7489825" cy="520700"/>
          </a:xfrm>
        </p:spPr>
        <p:txBody>
          <a:bodyPr/>
          <a:lstStyle/>
          <a:p>
            <a:pPr>
              <a:spcBef>
                <a:spcPct val="0"/>
              </a:spcBef>
              <a:buClr>
                <a:schemeClr val="bg1"/>
              </a:buClr>
              <a:buFontTx/>
              <a:buNone/>
            </a:pPr>
            <a:r>
              <a:rPr lang="en-US" altLang="en-US" sz="2100"/>
              <a:t>There is no augmenting path in the residual network.</a:t>
            </a:r>
          </a:p>
        </p:txBody>
      </p:sp>
      <p:grpSp>
        <p:nvGrpSpPr>
          <p:cNvPr id="20484" name="Group 74"/>
          <p:cNvGrpSpPr>
            <a:grpSpLocks/>
          </p:cNvGrpSpPr>
          <p:nvPr/>
        </p:nvGrpSpPr>
        <p:grpSpPr bwMode="auto">
          <a:xfrm>
            <a:off x="2209800" y="1676400"/>
            <a:ext cx="3975100" cy="1828800"/>
            <a:chOff x="576" y="912"/>
            <a:chExt cx="2504" cy="1152"/>
          </a:xfrm>
        </p:grpSpPr>
        <p:sp>
          <p:nvSpPr>
            <p:cNvPr id="20515" name="Oval 75"/>
            <p:cNvSpPr>
              <a:spLocks noChangeArrowheads="1"/>
            </p:cNvSpPr>
            <p:nvPr/>
          </p:nvSpPr>
          <p:spPr bwMode="auto">
            <a:xfrm>
              <a:off x="576" y="1368"/>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6" name="Rectangle 76"/>
            <p:cNvSpPr>
              <a:spLocks noChangeArrowheads="1"/>
            </p:cNvSpPr>
            <p:nvPr/>
          </p:nvSpPr>
          <p:spPr bwMode="auto">
            <a:xfrm>
              <a:off x="700" y="138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20517" name="Oval 77"/>
            <p:cNvSpPr>
              <a:spLocks noChangeArrowheads="1"/>
            </p:cNvSpPr>
            <p:nvPr/>
          </p:nvSpPr>
          <p:spPr bwMode="auto">
            <a:xfrm>
              <a:off x="1728" y="912"/>
              <a:ext cx="264" cy="248"/>
            </a:xfrm>
            <a:prstGeom prst="ellipse">
              <a:avLst/>
            </a:prstGeom>
            <a:solidFill>
              <a:schemeClr val="bg1"/>
            </a:solidFill>
            <a:ln w="1270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18" name="Rectangle 78"/>
            <p:cNvSpPr>
              <a:spLocks noChangeArrowheads="1"/>
            </p:cNvSpPr>
            <p:nvPr/>
          </p:nvSpPr>
          <p:spPr bwMode="auto">
            <a:xfrm>
              <a:off x="1836" y="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20519" name="Oval 79"/>
            <p:cNvSpPr>
              <a:spLocks noChangeArrowheads="1"/>
            </p:cNvSpPr>
            <p:nvPr/>
          </p:nvSpPr>
          <p:spPr bwMode="auto">
            <a:xfrm>
              <a:off x="1744" y="1816"/>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0" name="Rectangle 80"/>
            <p:cNvSpPr>
              <a:spLocks noChangeArrowheads="1"/>
            </p:cNvSpPr>
            <p:nvPr/>
          </p:nvSpPr>
          <p:spPr bwMode="auto">
            <a:xfrm>
              <a:off x="1860" y="1836"/>
              <a:ext cx="8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20521" name="Oval 81"/>
            <p:cNvSpPr>
              <a:spLocks noChangeArrowheads="1"/>
            </p:cNvSpPr>
            <p:nvPr/>
          </p:nvSpPr>
          <p:spPr bwMode="auto">
            <a:xfrm>
              <a:off x="2824" y="1376"/>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2" name="Rectangle 82"/>
            <p:cNvSpPr>
              <a:spLocks noChangeArrowheads="1"/>
            </p:cNvSpPr>
            <p:nvPr/>
          </p:nvSpPr>
          <p:spPr bwMode="auto">
            <a:xfrm>
              <a:off x="2940" y="1396"/>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20523" name="Freeform 83"/>
            <p:cNvSpPr>
              <a:spLocks/>
            </p:cNvSpPr>
            <p:nvPr/>
          </p:nvSpPr>
          <p:spPr bwMode="auto">
            <a:xfrm>
              <a:off x="1612" y="1060"/>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4" name="Line 84"/>
            <p:cNvSpPr>
              <a:spLocks noChangeShapeType="1"/>
            </p:cNvSpPr>
            <p:nvPr/>
          </p:nvSpPr>
          <p:spPr bwMode="auto">
            <a:xfrm flipV="1">
              <a:off x="804" y="1100"/>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25" name="Freeform 85"/>
            <p:cNvSpPr>
              <a:spLocks/>
            </p:cNvSpPr>
            <p:nvPr/>
          </p:nvSpPr>
          <p:spPr bwMode="auto">
            <a:xfrm>
              <a:off x="1620" y="1852"/>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6" name="Line 86"/>
            <p:cNvSpPr>
              <a:spLocks noChangeShapeType="1"/>
            </p:cNvSpPr>
            <p:nvPr/>
          </p:nvSpPr>
          <p:spPr bwMode="auto">
            <a:xfrm>
              <a:off x="820" y="1532"/>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27" name="Freeform 87"/>
            <p:cNvSpPr>
              <a:spLocks/>
            </p:cNvSpPr>
            <p:nvPr/>
          </p:nvSpPr>
          <p:spPr bwMode="auto">
            <a:xfrm>
              <a:off x="2716" y="134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28" name="Line 88"/>
            <p:cNvSpPr>
              <a:spLocks noChangeShapeType="1"/>
            </p:cNvSpPr>
            <p:nvPr/>
          </p:nvSpPr>
          <p:spPr bwMode="auto">
            <a:xfrm>
              <a:off x="1988" y="104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29" name="Freeform 89"/>
            <p:cNvSpPr>
              <a:spLocks/>
            </p:cNvSpPr>
            <p:nvPr/>
          </p:nvSpPr>
          <p:spPr bwMode="auto">
            <a:xfrm>
              <a:off x="2724" y="1548"/>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0" name="Line 90"/>
            <p:cNvSpPr>
              <a:spLocks noChangeShapeType="1"/>
            </p:cNvSpPr>
            <p:nvPr/>
          </p:nvSpPr>
          <p:spPr bwMode="auto">
            <a:xfrm flipV="1">
              <a:off x="2004" y="1596"/>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31" name="Freeform 91"/>
            <p:cNvSpPr>
              <a:spLocks/>
            </p:cNvSpPr>
            <p:nvPr/>
          </p:nvSpPr>
          <p:spPr bwMode="auto">
            <a:xfrm>
              <a:off x="1828" y="1668"/>
              <a:ext cx="56" cy="112"/>
            </a:xfrm>
            <a:custGeom>
              <a:avLst/>
              <a:gdLst>
                <a:gd name="T0" fmla="*/ 24 w 56"/>
                <a:gd name="T1" fmla="*/ 112 h 112"/>
                <a:gd name="T2" fmla="*/ 0 w 56"/>
                <a:gd name="T3" fmla="*/ 0 h 112"/>
                <a:gd name="T4" fmla="*/ 24 w 56"/>
                <a:gd name="T5" fmla="*/ 0 h 112"/>
                <a:gd name="T6" fmla="*/ 56 w 56"/>
                <a:gd name="T7" fmla="*/ 0 h 112"/>
                <a:gd name="T8" fmla="*/ 24 w 56"/>
                <a:gd name="T9" fmla="*/ 112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112"/>
                  </a:moveTo>
                  <a:lnTo>
                    <a:pt x="0" y="0"/>
                  </a:lnTo>
                  <a:lnTo>
                    <a:pt x="24" y="0"/>
                  </a:lnTo>
                  <a:lnTo>
                    <a:pt x="56" y="0"/>
                  </a:lnTo>
                  <a:lnTo>
                    <a:pt x="2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32" name="Line 92"/>
            <p:cNvSpPr>
              <a:spLocks noChangeShapeType="1"/>
            </p:cNvSpPr>
            <p:nvPr/>
          </p:nvSpPr>
          <p:spPr bwMode="auto">
            <a:xfrm>
              <a:off x="1852" y="1156"/>
              <a:ext cx="1" cy="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33" name="Rectangle 93"/>
            <p:cNvSpPr>
              <a:spLocks noChangeArrowheads="1"/>
            </p:cNvSpPr>
            <p:nvPr/>
          </p:nvSpPr>
          <p:spPr bwMode="auto">
            <a:xfrm>
              <a:off x="956" y="1044"/>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9</a:t>
              </a:r>
              <a:r>
                <a:rPr lang="en-US" altLang="en-US" b="1">
                  <a:solidFill>
                    <a:srgbClr val="000000"/>
                  </a:solidFill>
                </a:rPr>
                <a:t>/10)</a:t>
              </a:r>
              <a:endParaRPr lang="en-US" altLang="en-US" sz="2400" b="1"/>
            </a:p>
          </p:txBody>
        </p:sp>
        <p:sp>
          <p:nvSpPr>
            <p:cNvPr id="20534" name="Rectangle 94"/>
            <p:cNvSpPr>
              <a:spLocks noChangeArrowheads="1"/>
            </p:cNvSpPr>
            <p:nvPr/>
          </p:nvSpPr>
          <p:spPr bwMode="auto">
            <a:xfrm>
              <a:off x="2260" y="964"/>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8</a:t>
              </a:r>
              <a:r>
                <a:rPr lang="en-US" altLang="en-US" b="1">
                  <a:solidFill>
                    <a:srgbClr val="000000"/>
                  </a:solidFill>
                </a:rPr>
                <a:t>/8)</a:t>
              </a:r>
              <a:endParaRPr lang="en-US" altLang="en-US" sz="2400" b="1"/>
            </a:p>
          </p:txBody>
        </p:sp>
        <p:sp>
          <p:nvSpPr>
            <p:cNvPr id="20535" name="Rectangle 95"/>
            <p:cNvSpPr>
              <a:spLocks noChangeArrowheads="1"/>
            </p:cNvSpPr>
            <p:nvPr/>
          </p:nvSpPr>
          <p:spPr bwMode="auto">
            <a:xfrm>
              <a:off x="1916" y="1316"/>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1</a:t>
              </a:r>
              <a:r>
                <a:rPr lang="en-US" altLang="en-US" b="1">
                  <a:solidFill>
                    <a:srgbClr val="000000"/>
                  </a:solidFill>
                </a:rPr>
                <a:t>/1)</a:t>
              </a:r>
              <a:endParaRPr lang="en-US" altLang="en-US" sz="2400" b="1"/>
            </a:p>
          </p:txBody>
        </p:sp>
        <p:sp>
          <p:nvSpPr>
            <p:cNvPr id="20536" name="Rectangle 96"/>
            <p:cNvSpPr>
              <a:spLocks noChangeArrowheads="1"/>
            </p:cNvSpPr>
            <p:nvPr/>
          </p:nvSpPr>
          <p:spPr bwMode="auto">
            <a:xfrm>
              <a:off x="2352" y="175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7</a:t>
              </a:r>
              <a:r>
                <a:rPr lang="en-US" altLang="en-US" b="1">
                  <a:solidFill>
                    <a:srgbClr val="000000"/>
                  </a:solidFill>
                </a:rPr>
                <a:t>/10)</a:t>
              </a:r>
              <a:endParaRPr lang="en-US" altLang="en-US" sz="2400" b="1"/>
            </a:p>
          </p:txBody>
        </p:sp>
        <p:sp>
          <p:nvSpPr>
            <p:cNvPr id="20537" name="Rectangle 97"/>
            <p:cNvSpPr>
              <a:spLocks noChangeArrowheads="1"/>
            </p:cNvSpPr>
            <p:nvPr/>
          </p:nvSpPr>
          <p:spPr bwMode="auto">
            <a:xfrm>
              <a:off x="1012" y="1716"/>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6</a:t>
              </a:r>
              <a:r>
                <a:rPr lang="en-US" altLang="en-US" b="1">
                  <a:solidFill>
                    <a:srgbClr val="000000"/>
                  </a:solidFill>
                </a:rPr>
                <a:t>/6) </a:t>
              </a:r>
              <a:endParaRPr lang="en-US" altLang="en-US" sz="2400" b="1"/>
            </a:p>
          </p:txBody>
        </p:sp>
      </p:grpSp>
      <p:grpSp>
        <p:nvGrpSpPr>
          <p:cNvPr id="20485" name="Group 130"/>
          <p:cNvGrpSpPr>
            <a:grpSpLocks/>
          </p:cNvGrpSpPr>
          <p:nvPr/>
        </p:nvGrpSpPr>
        <p:grpSpPr bwMode="auto">
          <a:xfrm>
            <a:off x="2286000" y="4114800"/>
            <a:ext cx="3975100" cy="1828800"/>
            <a:chOff x="1296" y="2688"/>
            <a:chExt cx="2504" cy="1152"/>
          </a:xfrm>
        </p:grpSpPr>
        <p:sp>
          <p:nvSpPr>
            <p:cNvPr id="20486" name="Oval 99"/>
            <p:cNvSpPr>
              <a:spLocks noChangeArrowheads="1"/>
            </p:cNvSpPr>
            <p:nvPr/>
          </p:nvSpPr>
          <p:spPr bwMode="auto">
            <a:xfrm>
              <a:off x="1296" y="3144"/>
              <a:ext cx="256" cy="240"/>
            </a:xfrm>
            <a:prstGeom prst="ellipse">
              <a:avLst/>
            </a:prstGeom>
            <a:solidFill>
              <a:srgbClr val="66FF99"/>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Rectangle 100"/>
            <p:cNvSpPr>
              <a:spLocks noChangeArrowheads="1"/>
            </p:cNvSpPr>
            <p:nvPr/>
          </p:nvSpPr>
          <p:spPr bwMode="auto">
            <a:xfrm>
              <a:off x="1420" y="315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20488" name="Oval 101"/>
            <p:cNvSpPr>
              <a:spLocks noChangeArrowheads="1"/>
            </p:cNvSpPr>
            <p:nvPr/>
          </p:nvSpPr>
          <p:spPr bwMode="auto">
            <a:xfrm>
              <a:off x="2448" y="2688"/>
              <a:ext cx="264" cy="248"/>
            </a:xfrm>
            <a:prstGeom prst="ellipse">
              <a:avLst/>
            </a:prstGeom>
            <a:solidFill>
              <a:srgbClr val="66FF99"/>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Rectangle 102"/>
            <p:cNvSpPr>
              <a:spLocks noChangeArrowheads="1"/>
            </p:cNvSpPr>
            <p:nvPr/>
          </p:nvSpPr>
          <p:spPr bwMode="auto">
            <a:xfrm>
              <a:off x="2556" y="272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20490" name="Oval 103"/>
            <p:cNvSpPr>
              <a:spLocks noChangeArrowheads="1"/>
            </p:cNvSpPr>
            <p:nvPr/>
          </p:nvSpPr>
          <p:spPr bwMode="auto">
            <a:xfrm>
              <a:off x="2464" y="3592"/>
              <a:ext cx="264" cy="248"/>
            </a:xfrm>
            <a:prstGeom prst="ellipse">
              <a:avLst/>
            </a:prstGeom>
            <a:solidFill>
              <a:srgbClr val="FF5050"/>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Rectangle 104"/>
            <p:cNvSpPr>
              <a:spLocks noChangeArrowheads="1"/>
            </p:cNvSpPr>
            <p:nvPr/>
          </p:nvSpPr>
          <p:spPr bwMode="auto">
            <a:xfrm>
              <a:off x="2580" y="36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20492" name="Oval 105"/>
            <p:cNvSpPr>
              <a:spLocks noChangeArrowheads="1"/>
            </p:cNvSpPr>
            <p:nvPr/>
          </p:nvSpPr>
          <p:spPr bwMode="auto">
            <a:xfrm>
              <a:off x="3544" y="3152"/>
              <a:ext cx="256" cy="240"/>
            </a:xfrm>
            <a:prstGeom prst="ellipse">
              <a:avLst/>
            </a:prstGeom>
            <a:solidFill>
              <a:srgbClr val="FF5050"/>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3" name="Rectangle 106"/>
            <p:cNvSpPr>
              <a:spLocks noChangeArrowheads="1"/>
            </p:cNvSpPr>
            <p:nvPr/>
          </p:nvSpPr>
          <p:spPr bwMode="auto">
            <a:xfrm>
              <a:off x="3660" y="3172"/>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20494" name="Freeform 107"/>
            <p:cNvSpPr>
              <a:spLocks/>
            </p:cNvSpPr>
            <p:nvPr/>
          </p:nvSpPr>
          <p:spPr bwMode="auto">
            <a:xfrm>
              <a:off x="2308" y="2804"/>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5" name="Line 108"/>
            <p:cNvSpPr>
              <a:spLocks noChangeShapeType="1"/>
            </p:cNvSpPr>
            <p:nvPr/>
          </p:nvSpPr>
          <p:spPr bwMode="auto">
            <a:xfrm flipV="1">
              <a:off x="1500" y="2844"/>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6" name="Freeform 109"/>
            <p:cNvSpPr>
              <a:spLocks/>
            </p:cNvSpPr>
            <p:nvPr/>
          </p:nvSpPr>
          <p:spPr bwMode="auto">
            <a:xfrm>
              <a:off x="3428" y="3284"/>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7" name="Line 110"/>
            <p:cNvSpPr>
              <a:spLocks noChangeShapeType="1"/>
            </p:cNvSpPr>
            <p:nvPr/>
          </p:nvSpPr>
          <p:spPr bwMode="auto">
            <a:xfrm flipV="1">
              <a:off x="2708" y="3332"/>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498" name="Rectangle 111"/>
            <p:cNvSpPr>
              <a:spLocks noChangeArrowheads="1"/>
            </p:cNvSpPr>
            <p:nvPr/>
          </p:nvSpPr>
          <p:spPr bwMode="auto">
            <a:xfrm>
              <a:off x="1980" y="27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20499" name="Rectangle 112"/>
            <p:cNvSpPr>
              <a:spLocks noChangeArrowheads="1"/>
            </p:cNvSpPr>
            <p:nvPr/>
          </p:nvSpPr>
          <p:spPr bwMode="auto">
            <a:xfrm>
              <a:off x="2604" y="314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1</a:t>
              </a:r>
              <a:endParaRPr lang="en-US" altLang="en-US" sz="2400" b="1"/>
            </a:p>
          </p:txBody>
        </p:sp>
        <p:sp>
          <p:nvSpPr>
            <p:cNvPr id="20500" name="Rectangle 113"/>
            <p:cNvSpPr>
              <a:spLocks noChangeArrowheads="1"/>
            </p:cNvSpPr>
            <p:nvPr/>
          </p:nvSpPr>
          <p:spPr bwMode="auto">
            <a:xfrm>
              <a:off x="3028" y="331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3</a:t>
              </a:r>
              <a:endParaRPr lang="en-US" altLang="en-US" sz="2400" b="1"/>
            </a:p>
          </p:txBody>
        </p:sp>
        <p:sp>
          <p:nvSpPr>
            <p:cNvPr id="20501" name="Freeform 114"/>
            <p:cNvSpPr>
              <a:spLocks/>
            </p:cNvSpPr>
            <p:nvPr/>
          </p:nvSpPr>
          <p:spPr bwMode="auto">
            <a:xfrm>
              <a:off x="1548" y="3140"/>
              <a:ext cx="112" cy="72"/>
            </a:xfrm>
            <a:custGeom>
              <a:avLst/>
              <a:gdLst>
                <a:gd name="T0" fmla="*/ 0 w 112"/>
                <a:gd name="T1" fmla="*/ 72 h 72"/>
                <a:gd name="T2" fmla="*/ 96 w 112"/>
                <a:gd name="T3" fmla="*/ 0 h 72"/>
                <a:gd name="T4" fmla="*/ 104 w 112"/>
                <a:gd name="T5" fmla="*/ 32 h 72"/>
                <a:gd name="T6" fmla="*/ 112 w 112"/>
                <a:gd name="T7" fmla="*/ 56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96" y="0"/>
                  </a:lnTo>
                  <a:lnTo>
                    <a:pt x="104" y="32"/>
                  </a:lnTo>
                  <a:lnTo>
                    <a:pt x="112" y="56"/>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2" name="Line 115"/>
            <p:cNvSpPr>
              <a:spLocks noChangeShapeType="1"/>
            </p:cNvSpPr>
            <p:nvPr/>
          </p:nvSpPr>
          <p:spPr bwMode="auto">
            <a:xfrm flipH="1">
              <a:off x="1652" y="2884"/>
              <a:ext cx="81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3" name="Rectangle 116"/>
            <p:cNvSpPr>
              <a:spLocks noChangeArrowheads="1"/>
            </p:cNvSpPr>
            <p:nvPr/>
          </p:nvSpPr>
          <p:spPr bwMode="auto">
            <a:xfrm>
              <a:off x="1996" y="3044"/>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9 </a:t>
              </a:r>
              <a:endParaRPr lang="en-US" altLang="en-US" sz="2400" b="1">
                <a:solidFill>
                  <a:srgbClr val="FF0000"/>
                </a:solidFill>
              </a:endParaRPr>
            </a:p>
          </p:txBody>
        </p:sp>
        <p:sp>
          <p:nvSpPr>
            <p:cNvPr id="20504" name="Freeform 117"/>
            <p:cNvSpPr>
              <a:spLocks/>
            </p:cNvSpPr>
            <p:nvPr/>
          </p:nvSpPr>
          <p:spPr bwMode="auto">
            <a:xfrm>
              <a:off x="2692" y="2884"/>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5" name="Line 118"/>
            <p:cNvSpPr>
              <a:spLocks noChangeShapeType="1"/>
            </p:cNvSpPr>
            <p:nvPr/>
          </p:nvSpPr>
          <p:spPr bwMode="auto">
            <a:xfrm flipH="1" flipV="1">
              <a:off x="2796" y="2924"/>
              <a:ext cx="736" cy="32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6" name="Freeform 119"/>
            <p:cNvSpPr>
              <a:spLocks/>
            </p:cNvSpPr>
            <p:nvPr/>
          </p:nvSpPr>
          <p:spPr bwMode="auto">
            <a:xfrm>
              <a:off x="2748" y="3676"/>
              <a:ext cx="112" cy="72"/>
            </a:xfrm>
            <a:custGeom>
              <a:avLst/>
              <a:gdLst>
                <a:gd name="T0" fmla="*/ 0 w 112"/>
                <a:gd name="T1" fmla="*/ 72 h 72"/>
                <a:gd name="T2" fmla="*/ 88 w 112"/>
                <a:gd name="T3" fmla="*/ 0 h 72"/>
                <a:gd name="T4" fmla="*/ 104 w 112"/>
                <a:gd name="T5" fmla="*/ 24 h 72"/>
                <a:gd name="T6" fmla="*/ 112 w 112"/>
                <a:gd name="T7" fmla="*/ 48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88" y="0"/>
                  </a:lnTo>
                  <a:lnTo>
                    <a:pt x="104" y="24"/>
                  </a:lnTo>
                  <a:lnTo>
                    <a:pt x="112" y="48"/>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7" name="Line 120"/>
            <p:cNvSpPr>
              <a:spLocks noChangeShapeType="1"/>
            </p:cNvSpPr>
            <p:nvPr/>
          </p:nvSpPr>
          <p:spPr bwMode="auto">
            <a:xfrm flipH="1">
              <a:off x="2852" y="3388"/>
              <a:ext cx="728" cy="3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08" name="Freeform 121"/>
            <p:cNvSpPr>
              <a:spLocks/>
            </p:cNvSpPr>
            <p:nvPr/>
          </p:nvSpPr>
          <p:spPr bwMode="auto">
            <a:xfrm>
              <a:off x="1532" y="3372"/>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509" name="Line 122"/>
            <p:cNvSpPr>
              <a:spLocks noChangeShapeType="1"/>
            </p:cNvSpPr>
            <p:nvPr/>
          </p:nvSpPr>
          <p:spPr bwMode="auto">
            <a:xfrm flipH="1" flipV="1">
              <a:off x="1636" y="3412"/>
              <a:ext cx="808" cy="3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0510" name="Rectangle 123"/>
            <p:cNvSpPr>
              <a:spLocks noChangeArrowheads="1"/>
            </p:cNvSpPr>
            <p:nvPr/>
          </p:nvSpPr>
          <p:spPr bwMode="auto">
            <a:xfrm>
              <a:off x="2108" y="364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6</a:t>
              </a:r>
              <a:endParaRPr lang="en-US" altLang="en-US" sz="2400" b="1">
                <a:solidFill>
                  <a:srgbClr val="FF0000"/>
                </a:solidFill>
              </a:endParaRPr>
            </a:p>
          </p:txBody>
        </p:sp>
        <p:sp>
          <p:nvSpPr>
            <p:cNvPr id="20511" name="Rectangle 124"/>
            <p:cNvSpPr>
              <a:spLocks noChangeArrowheads="1"/>
            </p:cNvSpPr>
            <p:nvPr/>
          </p:nvSpPr>
          <p:spPr bwMode="auto">
            <a:xfrm>
              <a:off x="3052" y="36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7</a:t>
              </a:r>
              <a:endParaRPr lang="en-US" altLang="en-US" sz="2400" b="1">
                <a:solidFill>
                  <a:srgbClr val="FF0000"/>
                </a:solidFill>
              </a:endParaRPr>
            </a:p>
          </p:txBody>
        </p:sp>
        <p:sp>
          <p:nvSpPr>
            <p:cNvPr id="20512" name="Rectangle 125"/>
            <p:cNvSpPr>
              <a:spLocks noChangeArrowheads="1"/>
            </p:cNvSpPr>
            <p:nvPr/>
          </p:nvSpPr>
          <p:spPr bwMode="auto">
            <a:xfrm>
              <a:off x="2988" y="305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8</a:t>
              </a:r>
              <a:endParaRPr lang="en-US" altLang="en-US" sz="2400" b="1">
                <a:solidFill>
                  <a:srgbClr val="FF0000"/>
                </a:solidFill>
              </a:endParaRPr>
            </a:p>
          </p:txBody>
        </p:sp>
        <p:sp>
          <p:nvSpPr>
            <p:cNvPr id="20513" name="Line 127"/>
            <p:cNvSpPr>
              <a:spLocks noChangeShapeType="1"/>
            </p:cNvSpPr>
            <p:nvPr/>
          </p:nvSpPr>
          <p:spPr bwMode="auto">
            <a:xfrm>
              <a:off x="2592" y="2976"/>
              <a:ext cx="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0514" name="Line 129"/>
            <p:cNvSpPr>
              <a:spLocks noChangeShapeType="1"/>
            </p:cNvSpPr>
            <p:nvPr/>
          </p:nvSpPr>
          <p:spPr bwMode="auto">
            <a:xfrm flipV="1">
              <a:off x="2592" y="2928"/>
              <a:ext cx="0" cy="6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1008767051"/>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304800"/>
            <a:ext cx="7772400" cy="1143000"/>
          </a:xfrm>
        </p:spPr>
        <p:txBody>
          <a:bodyPr>
            <a:normAutofit fontScale="90000"/>
          </a:bodyPr>
          <a:lstStyle/>
          <a:p>
            <a:pPr eaLnBrk="1" hangingPunct="1"/>
            <a:r>
              <a:rPr lang="en-US" altLang="en-US" b="0"/>
              <a:t>Indication of Optimum Flow (Contd.)</a:t>
            </a:r>
          </a:p>
        </p:txBody>
      </p:sp>
      <p:sp>
        <p:nvSpPr>
          <p:cNvPr id="21507" name="Rectangle 3"/>
          <p:cNvSpPr>
            <a:spLocks noGrp="1" noChangeArrowheads="1"/>
          </p:cNvSpPr>
          <p:nvPr>
            <p:ph type="body" idx="1"/>
          </p:nvPr>
        </p:nvSpPr>
        <p:spPr>
          <a:xfrm>
            <a:off x="457200" y="4495800"/>
            <a:ext cx="8686800" cy="1066800"/>
          </a:xfrm>
        </p:spPr>
        <p:txBody>
          <a:bodyPr/>
          <a:lstStyle/>
          <a:p>
            <a:pPr eaLnBrk="1" hangingPunct="1">
              <a:buFont typeface="Wingdings" panose="05000000000000000000" pitchFamily="2" charset="2"/>
              <a:buNone/>
            </a:pPr>
            <a:r>
              <a:rPr lang="en-US" altLang="en-US" sz="2400"/>
              <a:t>Flow across the network is equal to the capacity of some cut</a:t>
            </a:r>
          </a:p>
          <a:p>
            <a:pPr eaLnBrk="1" hangingPunct="1">
              <a:buFont typeface="Wingdings" panose="05000000000000000000" pitchFamily="2" charset="2"/>
              <a:buNone/>
            </a:pPr>
            <a:r>
              <a:rPr lang="en-US" altLang="en-US" sz="2400"/>
              <a:t>(Max Flow Min Cut Theorem)</a:t>
            </a:r>
          </a:p>
        </p:txBody>
      </p:sp>
      <p:grpSp>
        <p:nvGrpSpPr>
          <p:cNvPr id="21508" name="Group 61"/>
          <p:cNvGrpSpPr>
            <a:grpSpLocks/>
          </p:cNvGrpSpPr>
          <p:nvPr/>
        </p:nvGrpSpPr>
        <p:grpSpPr bwMode="auto">
          <a:xfrm>
            <a:off x="2514600" y="1676400"/>
            <a:ext cx="3975100" cy="2286000"/>
            <a:chOff x="1584" y="624"/>
            <a:chExt cx="2504" cy="1440"/>
          </a:xfrm>
        </p:grpSpPr>
        <p:sp>
          <p:nvSpPr>
            <p:cNvPr id="21509" name="Arc 5"/>
            <p:cNvSpPr>
              <a:spLocks/>
            </p:cNvSpPr>
            <p:nvPr/>
          </p:nvSpPr>
          <p:spPr bwMode="auto">
            <a:xfrm flipV="1">
              <a:off x="1680" y="624"/>
              <a:ext cx="1536" cy="1104"/>
            </a:xfrm>
            <a:custGeom>
              <a:avLst/>
              <a:gdLst>
                <a:gd name="T0" fmla="*/ 0 w 21600"/>
                <a:gd name="T1" fmla="*/ 0 h 21600"/>
                <a:gd name="T2" fmla="*/ 1536 w 21600"/>
                <a:gd name="T3" fmla="*/ 1104 h 21600"/>
                <a:gd name="T4" fmla="*/ 0 w 21600"/>
                <a:gd name="T5" fmla="*/ 110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0" name="Oval 7"/>
            <p:cNvSpPr>
              <a:spLocks noChangeArrowheads="1"/>
            </p:cNvSpPr>
            <p:nvPr/>
          </p:nvSpPr>
          <p:spPr bwMode="auto">
            <a:xfrm>
              <a:off x="1584" y="1368"/>
              <a:ext cx="256" cy="240"/>
            </a:xfrm>
            <a:prstGeom prst="ellipse">
              <a:avLst/>
            </a:prstGeom>
            <a:solidFill>
              <a:srgbClr val="66FF99"/>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Rectangle 8"/>
            <p:cNvSpPr>
              <a:spLocks noChangeArrowheads="1"/>
            </p:cNvSpPr>
            <p:nvPr/>
          </p:nvSpPr>
          <p:spPr bwMode="auto">
            <a:xfrm>
              <a:off x="1708" y="138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21512" name="Oval 9"/>
            <p:cNvSpPr>
              <a:spLocks noChangeArrowheads="1"/>
            </p:cNvSpPr>
            <p:nvPr/>
          </p:nvSpPr>
          <p:spPr bwMode="auto">
            <a:xfrm>
              <a:off x="2736" y="912"/>
              <a:ext cx="264" cy="248"/>
            </a:xfrm>
            <a:prstGeom prst="ellipse">
              <a:avLst/>
            </a:prstGeom>
            <a:solidFill>
              <a:srgbClr val="66FF99"/>
            </a:solidFill>
            <a:ln w="1270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Rectangle 10"/>
            <p:cNvSpPr>
              <a:spLocks noChangeArrowheads="1"/>
            </p:cNvSpPr>
            <p:nvPr/>
          </p:nvSpPr>
          <p:spPr bwMode="auto">
            <a:xfrm>
              <a:off x="2844" y="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21514" name="Oval 11"/>
            <p:cNvSpPr>
              <a:spLocks noChangeArrowheads="1"/>
            </p:cNvSpPr>
            <p:nvPr/>
          </p:nvSpPr>
          <p:spPr bwMode="auto">
            <a:xfrm>
              <a:off x="2752" y="1816"/>
              <a:ext cx="264" cy="248"/>
            </a:xfrm>
            <a:prstGeom prst="ellipse">
              <a:avLst/>
            </a:prstGeom>
            <a:solidFill>
              <a:srgbClr val="FF5050"/>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5" name="Rectangle 12"/>
            <p:cNvSpPr>
              <a:spLocks noChangeArrowheads="1"/>
            </p:cNvSpPr>
            <p:nvPr/>
          </p:nvSpPr>
          <p:spPr bwMode="auto">
            <a:xfrm>
              <a:off x="2868" y="1836"/>
              <a:ext cx="80" cy="173"/>
            </a:xfrm>
            <a:prstGeom prst="rect">
              <a:avLst/>
            </a:prstGeom>
            <a:solidFill>
              <a:srgbClr val="FF5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21516" name="Oval 13"/>
            <p:cNvSpPr>
              <a:spLocks noChangeArrowheads="1"/>
            </p:cNvSpPr>
            <p:nvPr/>
          </p:nvSpPr>
          <p:spPr bwMode="auto">
            <a:xfrm>
              <a:off x="3832" y="1376"/>
              <a:ext cx="256" cy="240"/>
            </a:xfrm>
            <a:prstGeom prst="ellipse">
              <a:avLst/>
            </a:prstGeom>
            <a:solidFill>
              <a:srgbClr val="FF5050"/>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7" name="Rectangle 14"/>
            <p:cNvSpPr>
              <a:spLocks noChangeArrowheads="1"/>
            </p:cNvSpPr>
            <p:nvPr/>
          </p:nvSpPr>
          <p:spPr bwMode="auto">
            <a:xfrm>
              <a:off x="3948" y="1396"/>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21518" name="Freeform 15"/>
            <p:cNvSpPr>
              <a:spLocks/>
            </p:cNvSpPr>
            <p:nvPr/>
          </p:nvSpPr>
          <p:spPr bwMode="auto">
            <a:xfrm>
              <a:off x="2620" y="1060"/>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Line 16"/>
            <p:cNvSpPr>
              <a:spLocks noChangeShapeType="1"/>
            </p:cNvSpPr>
            <p:nvPr/>
          </p:nvSpPr>
          <p:spPr bwMode="auto">
            <a:xfrm flipV="1">
              <a:off x="1812" y="1100"/>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0" name="Freeform 17"/>
            <p:cNvSpPr>
              <a:spLocks/>
            </p:cNvSpPr>
            <p:nvPr/>
          </p:nvSpPr>
          <p:spPr bwMode="auto">
            <a:xfrm>
              <a:off x="2628" y="1852"/>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1" name="Line 18"/>
            <p:cNvSpPr>
              <a:spLocks noChangeShapeType="1"/>
            </p:cNvSpPr>
            <p:nvPr/>
          </p:nvSpPr>
          <p:spPr bwMode="auto">
            <a:xfrm>
              <a:off x="1828" y="1532"/>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2" name="Freeform 19"/>
            <p:cNvSpPr>
              <a:spLocks/>
            </p:cNvSpPr>
            <p:nvPr/>
          </p:nvSpPr>
          <p:spPr bwMode="auto">
            <a:xfrm>
              <a:off x="3724" y="134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3" name="Line 20"/>
            <p:cNvSpPr>
              <a:spLocks noChangeShapeType="1"/>
            </p:cNvSpPr>
            <p:nvPr/>
          </p:nvSpPr>
          <p:spPr bwMode="auto">
            <a:xfrm>
              <a:off x="2996" y="104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4" name="Freeform 21"/>
            <p:cNvSpPr>
              <a:spLocks/>
            </p:cNvSpPr>
            <p:nvPr/>
          </p:nvSpPr>
          <p:spPr bwMode="auto">
            <a:xfrm>
              <a:off x="3732" y="1548"/>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5" name="Line 22"/>
            <p:cNvSpPr>
              <a:spLocks noChangeShapeType="1"/>
            </p:cNvSpPr>
            <p:nvPr/>
          </p:nvSpPr>
          <p:spPr bwMode="auto">
            <a:xfrm flipV="1">
              <a:off x="3012" y="1596"/>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6" name="Freeform 23"/>
            <p:cNvSpPr>
              <a:spLocks/>
            </p:cNvSpPr>
            <p:nvPr/>
          </p:nvSpPr>
          <p:spPr bwMode="auto">
            <a:xfrm>
              <a:off x="2836" y="1668"/>
              <a:ext cx="56" cy="112"/>
            </a:xfrm>
            <a:custGeom>
              <a:avLst/>
              <a:gdLst>
                <a:gd name="T0" fmla="*/ 24 w 56"/>
                <a:gd name="T1" fmla="*/ 112 h 112"/>
                <a:gd name="T2" fmla="*/ 0 w 56"/>
                <a:gd name="T3" fmla="*/ 0 h 112"/>
                <a:gd name="T4" fmla="*/ 24 w 56"/>
                <a:gd name="T5" fmla="*/ 0 h 112"/>
                <a:gd name="T6" fmla="*/ 56 w 56"/>
                <a:gd name="T7" fmla="*/ 0 h 112"/>
                <a:gd name="T8" fmla="*/ 24 w 56"/>
                <a:gd name="T9" fmla="*/ 112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112"/>
                  </a:moveTo>
                  <a:lnTo>
                    <a:pt x="0" y="0"/>
                  </a:lnTo>
                  <a:lnTo>
                    <a:pt x="24" y="0"/>
                  </a:lnTo>
                  <a:lnTo>
                    <a:pt x="56" y="0"/>
                  </a:lnTo>
                  <a:lnTo>
                    <a:pt x="2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7" name="Line 24"/>
            <p:cNvSpPr>
              <a:spLocks noChangeShapeType="1"/>
            </p:cNvSpPr>
            <p:nvPr/>
          </p:nvSpPr>
          <p:spPr bwMode="auto">
            <a:xfrm>
              <a:off x="2860" y="1156"/>
              <a:ext cx="1" cy="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1528" name="Rectangle 25"/>
            <p:cNvSpPr>
              <a:spLocks noChangeArrowheads="1"/>
            </p:cNvSpPr>
            <p:nvPr/>
          </p:nvSpPr>
          <p:spPr bwMode="auto">
            <a:xfrm>
              <a:off x="1964" y="1044"/>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9</a:t>
              </a:r>
              <a:r>
                <a:rPr lang="en-US" altLang="en-US" b="1">
                  <a:solidFill>
                    <a:srgbClr val="000000"/>
                  </a:solidFill>
                </a:rPr>
                <a:t>/10)</a:t>
              </a:r>
              <a:endParaRPr lang="en-US" altLang="en-US" sz="2400" b="1"/>
            </a:p>
          </p:txBody>
        </p:sp>
        <p:sp>
          <p:nvSpPr>
            <p:cNvPr id="21529" name="Rectangle 26"/>
            <p:cNvSpPr>
              <a:spLocks noChangeArrowheads="1"/>
            </p:cNvSpPr>
            <p:nvPr/>
          </p:nvSpPr>
          <p:spPr bwMode="auto">
            <a:xfrm>
              <a:off x="3268" y="964"/>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8</a:t>
              </a:r>
              <a:r>
                <a:rPr lang="en-US" altLang="en-US" b="1">
                  <a:solidFill>
                    <a:srgbClr val="000000"/>
                  </a:solidFill>
                </a:rPr>
                <a:t>/8)</a:t>
              </a:r>
              <a:endParaRPr lang="en-US" altLang="en-US" sz="2400" b="1"/>
            </a:p>
          </p:txBody>
        </p:sp>
        <p:sp>
          <p:nvSpPr>
            <p:cNvPr id="21530" name="Rectangle 27"/>
            <p:cNvSpPr>
              <a:spLocks noChangeArrowheads="1"/>
            </p:cNvSpPr>
            <p:nvPr/>
          </p:nvSpPr>
          <p:spPr bwMode="auto">
            <a:xfrm>
              <a:off x="2924" y="1316"/>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1</a:t>
              </a:r>
              <a:r>
                <a:rPr lang="en-US" altLang="en-US" b="1">
                  <a:solidFill>
                    <a:srgbClr val="000000"/>
                  </a:solidFill>
                </a:rPr>
                <a:t>/1)</a:t>
              </a:r>
              <a:endParaRPr lang="en-US" altLang="en-US" sz="2400" b="1"/>
            </a:p>
          </p:txBody>
        </p:sp>
        <p:sp>
          <p:nvSpPr>
            <p:cNvPr id="21531" name="Rectangle 28"/>
            <p:cNvSpPr>
              <a:spLocks noChangeArrowheads="1"/>
            </p:cNvSpPr>
            <p:nvPr/>
          </p:nvSpPr>
          <p:spPr bwMode="auto">
            <a:xfrm>
              <a:off x="3360" y="175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7</a:t>
              </a:r>
              <a:r>
                <a:rPr lang="en-US" altLang="en-US" b="1">
                  <a:solidFill>
                    <a:srgbClr val="000000"/>
                  </a:solidFill>
                </a:rPr>
                <a:t>/10)</a:t>
              </a:r>
              <a:endParaRPr lang="en-US" altLang="en-US" sz="2400" b="1"/>
            </a:p>
          </p:txBody>
        </p:sp>
        <p:sp>
          <p:nvSpPr>
            <p:cNvPr id="21532" name="Rectangle 29"/>
            <p:cNvSpPr>
              <a:spLocks noChangeArrowheads="1"/>
            </p:cNvSpPr>
            <p:nvPr/>
          </p:nvSpPr>
          <p:spPr bwMode="auto">
            <a:xfrm>
              <a:off x="2020" y="1716"/>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6</a:t>
              </a:r>
              <a:r>
                <a:rPr lang="en-US" altLang="en-US" b="1">
                  <a:solidFill>
                    <a:srgbClr val="000000"/>
                  </a:solidFill>
                </a:rPr>
                <a:t>/6) </a:t>
              </a:r>
              <a:endParaRPr lang="en-US" altLang="en-US" sz="2400" b="1"/>
            </a:p>
          </p:txBody>
        </p:sp>
      </p:grpSp>
    </p:spTree>
    <p:extLst>
      <p:ext uri="{BB962C8B-B14F-4D97-AF65-F5344CB8AC3E}">
        <p14:creationId xmlns:p14="http://schemas.microsoft.com/office/powerpoint/2010/main" val="1338200749"/>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Ford-Fulkerson Max Flow</a:t>
            </a:r>
          </a:p>
        </p:txBody>
      </p:sp>
      <p:sp>
        <p:nvSpPr>
          <p:cNvPr id="66563" name="Text Box 3"/>
          <p:cNvSpPr txBox="1">
            <a:spLocks noChangeArrowheads="1"/>
          </p:cNvSpPr>
          <p:nvPr/>
        </p:nvSpPr>
        <p:spPr bwMode="auto">
          <a:xfrm>
            <a:off x="5102225" y="9906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66564" name="Text Box 4"/>
          <p:cNvSpPr txBox="1">
            <a:spLocks noChangeArrowheads="1"/>
          </p:cNvSpPr>
          <p:nvPr/>
        </p:nvSpPr>
        <p:spPr bwMode="auto">
          <a:xfrm>
            <a:off x="7086600" y="18288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6565" name="Text Box 5"/>
          <p:cNvSpPr txBox="1">
            <a:spLocks noChangeArrowheads="1"/>
          </p:cNvSpPr>
          <p:nvPr/>
        </p:nvSpPr>
        <p:spPr bwMode="auto">
          <a:xfrm>
            <a:off x="5638800" y="17526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6566" name="Text Box 6"/>
          <p:cNvSpPr txBox="1">
            <a:spLocks noChangeArrowheads="1"/>
          </p:cNvSpPr>
          <p:nvPr/>
        </p:nvSpPr>
        <p:spPr bwMode="auto">
          <a:xfrm>
            <a:off x="6326188"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6567" name="Text Box 7"/>
          <p:cNvSpPr txBox="1">
            <a:spLocks noChangeArrowheads="1"/>
          </p:cNvSpPr>
          <p:nvPr/>
        </p:nvSpPr>
        <p:spPr bwMode="auto">
          <a:xfrm>
            <a:off x="6096000" y="31242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6568" name="Text Box 8"/>
          <p:cNvSpPr txBox="1">
            <a:spLocks noChangeArrowheads="1"/>
          </p:cNvSpPr>
          <p:nvPr/>
        </p:nvSpPr>
        <p:spPr bwMode="auto">
          <a:xfrm>
            <a:off x="4800600" y="3352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6569" name="Text Box 9"/>
          <p:cNvSpPr txBox="1">
            <a:spLocks noChangeArrowheads="1"/>
          </p:cNvSpPr>
          <p:nvPr/>
        </p:nvSpPr>
        <p:spPr bwMode="auto">
          <a:xfrm>
            <a:off x="3657600"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6570" name="Text Box 10"/>
          <p:cNvSpPr txBox="1">
            <a:spLocks noChangeArrowheads="1"/>
          </p:cNvSpPr>
          <p:nvPr/>
        </p:nvSpPr>
        <p:spPr bwMode="auto">
          <a:xfrm>
            <a:off x="32766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6571" name="Text Box 11"/>
          <p:cNvSpPr txBox="1">
            <a:spLocks noChangeArrowheads="1"/>
          </p:cNvSpPr>
          <p:nvPr/>
        </p:nvSpPr>
        <p:spPr bwMode="auto">
          <a:xfrm>
            <a:off x="3806825" y="3108325"/>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6572" name="Text Box 12"/>
          <p:cNvSpPr txBox="1">
            <a:spLocks noChangeArrowheads="1"/>
          </p:cNvSpPr>
          <p:nvPr/>
        </p:nvSpPr>
        <p:spPr bwMode="auto">
          <a:xfrm>
            <a:off x="49530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6573" name="Oval 1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66574" name="Oval 1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66575" name="Oval 1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66576" name="Oval 1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66577" name="Oval 1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66578" name="Oval 1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66579" name="Line 1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0" name="Line 2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1" name="Line 2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2" name="Line 2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3" name="Line 2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4" name="Line 2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5" name="Line 2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6" name="Line 26"/>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7" name="Line 27"/>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8" name="Line 28"/>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89" name="Text Box 29"/>
          <p:cNvSpPr txBox="1">
            <a:spLocks noChangeArrowheads="1"/>
          </p:cNvSpPr>
          <p:nvPr/>
        </p:nvSpPr>
        <p:spPr bwMode="auto">
          <a:xfrm>
            <a:off x="2971800" y="4724400"/>
            <a:ext cx="44958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This is the original network, plus reversals of the arcs.</a:t>
            </a:r>
          </a:p>
        </p:txBody>
      </p:sp>
      <p:sp>
        <p:nvSpPr>
          <p:cNvPr id="66590" name="Line 30"/>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1" name="Line 31"/>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2" name="Line 32"/>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3" name="Line 33"/>
          <p:cNvSpPr>
            <a:spLocks noChangeShapeType="1"/>
          </p:cNvSpPr>
          <p:nvPr/>
        </p:nvSpPr>
        <p:spPr bwMode="auto">
          <a:xfrm>
            <a:off x="4495800" y="1828800"/>
            <a:ext cx="838200" cy="9144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4" name="Line 34"/>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5" name="Line 35"/>
          <p:cNvSpPr>
            <a:spLocks noChangeShapeType="1"/>
          </p:cNvSpPr>
          <p:nvPr/>
        </p:nvSpPr>
        <p:spPr bwMode="auto">
          <a:xfrm flipV="1">
            <a:off x="5791200" y="1752600"/>
            <a:ext cx="6096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6" name="Line 3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7" name="Line 37"/>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8" name="Line 38"/>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6599" name="Line 39"/>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545069397"/>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Ford-Fulkerson Max Flow</a:t>
            </a:r>
          </a:p>
        </p:txBody>
      </p:sp>
      <p:sp>
        <p:nvSpPr>
          <p:cNvPr id="67587" name="Text Box 3"/>
          <p:cNvSpPr txBox="1">
            <a:spLocks noChangeArrowheads="1"/>
          </p:cNvSpPr>
          <p:nvPr/>
        </p:nvSpPr>
        <p:spPr bwMode="auto">
          <a:xfrm>
            <a:off x="5102225" y="9906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67588" name="Text Box 4"/>
          <p:cNvSpPr txBox="1">
            <a:spLocks noChangeArrowheads="1"/>
          </p:cNvSpPr>
          <p:nvPr/>
        </p:nvSpPr>
        <p:spPr bwMode="auto">
          <a:xfrm>
            <a:off x="7086600" y="18288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7589" name="Text Box 5"/>
          <p:cNvSpPr txBox="1">
            <a:spLocks noChangeArrowheads="1"/>
          </p:cNvSpPr>
          <p:nvPr/>
        </p:nvSpPr>
        <p:spPr bwMode="auto">
          <a:xfrm>
            <a:off x="5638800" y="1752600"/>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7590" name="Text Box 6"/>
          <p:cNvSpPr txBox="1">
            <a:spLocks noChangeArrowheads="1"/>
          </p:cNvSpPr>
          <p:nvPr/>
        </p:nvSpPr>
        <p:spPr bwMode="auto">
          <a:xfrm>
            <a:off x="6326188"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7591" name="Text Box 7"/>
          <p:cNvSpPr txBox="1">
            <a:spLocks noChangeArrowheads="1"/>
          </p:cNvSpPr>
          <p:nvPr/>
        </p:nvSpPr>
        <p:spPr bwMode="auto">
          <a:xfrm>
            <a:off x="6096000" y="31242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7592" name="Text Box 8"/>
          <p:cNvSpPr txBox="1">
            <a:spLocks noChangeArrowheads="1"/>
          </p:cNvSpPr>
          <p:nvPr/>
        </p:nvSpPr>
        <p:spPr bwMode="auto">
          <a:xfrm>
            <a:off x="4800600" y="3352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7593" name="Text Box 9"/>
          <p:cNvSpPr txBox="1">
            <a:spLocks noChangeArrowheads="1"/>
          </p:cNvSpPr>
          <p:nvPr/>
        </p:nvSpPr>
        <p:spPr bwMode="auto">
          <a:xfrm>
            <a:off x="3657600" y="24384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7594" name="Text Box 10"/>
          <p:cNvSpPr txBox="1">
            <a:spLocks noChangeArrowheads="1"/>
          </p:cNvSpPr>
          <p:nvPr/>
        </p:nvSpPr>
        <p:spPr bwMode="auto">
          <a:xfrm>
            <a:off x="32766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7595" name="Text Box 11"/>
          <p:cNvSpPr txBox="1">
            <a:spLocks noChangeArrowheads="1"/>
          </p:cNvSpPr>
          <p:nvPr/>
        </p:nvSpPr>
        <p:spPr bwMode="auto">
          <a:xfrm>
            <a:off x="3806825" y="3108325"/>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7596" name="Text Box 12"/>
          <p:cNvSpPr txBox="1">
            <a:spLocks noChangeArrowheads="1"/>
          </p:cNvSpPr>
          <p:nvPr/>
        </p:nvSpPr>
        <p:spPr bwMode="auto">
          <a:xfrm>
            <a:off x="4953000" y="1828800"/>
            <a:ext cx="53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7597" name="Oval 1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67598" name="Oval 1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67599" name="Oval 1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67600" name="Oval 1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67601" name="Oval 1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67602" name="Oval 1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67603" name="Line 1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4" name="Line 2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5" name="Line 2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6" name="Line 2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7" name="Line 2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8" name="Line 2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09" name="Line 2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10" name="Line 2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11" name="Line 2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7612" name="Text Box 28"/>
          <p:cNvSpPr txBox="1">
            <a:spLocks noChangeArrowheads="1"/>
          </p:cNvSpPr>
          <p:nvPr/>
        </p:nvSpPr>
        <p:spPr bwMode="auto">
          <a:xfrm>
            <a:off x="2971800" y="4724400"/>
            <a:ext cx="4495800" cy="118745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This is the original network, and the original residual network. </a:t>
            </a:r>
          </a:p>
        </p:txBody>
      </p:sp>
      <p:sp>
        <p:nvSpPr>
          <p:cNvPr id="67613" name="Line 29"/>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72486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68611" name="Text Box 3"/>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8612" name="Text Box 4"/>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8613" name="Text Box 5"/>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8614" name="Text Box 6"/>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8615"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8616" name="Text Box 8"/>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8617"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8618" name="Text Box 10"/>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8619" name="Text Box 11"/>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8620" name="Rectangle 12"/>
          <p:cNvSpPr>
            <a:spLocks noGrp="1" noChangeArrowheads="1"/>
          </p:cNvSpPr>
          <p:nvPr>
            <p:ph type="title"/>
          </p:nvPr>
        </p:nvSpPr>
        <p:spPr/>
        <p:txBody>
          <a:bodyPr/>
          <a:lstStyle/>
          <a:p>
            <a:r>
              <a:rPr lang="en-US" altLang="en-US"/>
              <a:t>Ford-Fulkerson Max Flow</a:t>
            </a:r>
          </a:p>
        </p:txBody>
      </p:sp>
      <p:sp>
        <p:nvSpPr>
          <p:cNvPr id="68621" name="Text Box 13"/>
          <p:cNvSpPr txBox="1">
            <a:spLocks noChangeArrowheads="1"/>
          </p:cNvSpPr>
          <p:nvPr/>
        </p:nvSpPr>
        <p:spPr bwMode="auto">
          <a:xfrm>
            <a:off x="2971800" y="4724400"/>
            <a:ext cx="44958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Find any s-t path in G(x)  </a:t>
            </a:r>
          </a:p>
        </p:txBody>
      </p:sp>
      <p:sp>
        <p:nvSpPr>
          <p:cNvPr id="68622" name="Oval 14"/>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68623" name="Oval 15"/>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68624" name="Oval 16"/>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68625" name="Oval 17"/>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68626" name="Oval 18"/>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68627" name="Oval 19"/>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68628" name="Line 20"/>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29" name="Line 21"/>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0" name="Line 22"/>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1" name="Line 2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2" name="Line 2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3" name="Line 2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4" name="Line 26"/>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5" name="Line 27"/>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6" name="Line 28"/>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7" name="Line 29"/>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8" name="Line 3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39" name="Line 31"/>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640" name="Line 32"/>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85631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21"/>
                                        </p:tgtEl>
                                        <p:attrNameLst>
                                          <p:attrName>style.visibility</p:attrName>
                                        </p:attrNameLst>
                                      </p:cBhvr>
                                      <p:to>
                                        <p:strVal val="visible"/>
                                      </p:to>
                                    </p:set>
                                    <p:animEffect transition="in" filter="wipe(left)">
                                      <p:cBhvr>
                                        <p:cTn id="7" dur="500"/>
                                        <p:tgtEl>
                                          <p:spTgt spid="686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8638"/>
                                        </p:tgtEl>
                                        <p:attrNameLst>
                                          <p:attrName>style.visibility</p:attrName>
                                        </p:attrNameLst>
                                      </p:cBhvr>
                                      <p:to>
                                        <p:strVal val="visible"/>
                                      </p:to>
                                    </p:set>
                                    <p:animEffect transition="in" filter="wipe(left)">
                                      <p:cBhvr>
                                        <p:cTn id="12" dur="500"/>
                                        <p:tgtEl>
                                          <p:spTgt spid="686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8640"/>
                                        </p:tgtEl>
                                        <p:attrNameLst>
                                          <p:attrName>style.visibility</p:attrName>
                                        </p:attrNameLst>
                                      </p:cBhvr>
                                      <p:to>
                                        <p:strVal val="visible"/>
                                      </p:to>
                                    </p:set>
                                    <p:animEffect transition="in" filter="wipe(left)">
                                      <p:cBhvr>
                                        <p:cTn id="17" dur="500"/>
                                        <p:tgtEl>
                                          <p:spTgt spid="686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8639"/>
                                        </p:tgtEl>
                                        <p:attrNameLst>
                                          <p:attrName>style.visibility</p:attrName>
                                        </p:attrNameLst>
                                      </p:cBhvr>
                                      <p:to>
                                        <p:strVal val="visible"/>
                                      </p:to>
                                    </p:set>
                                    <p:animEffect transition="in" filter="wipe(left)">
                                      <p:cBhvr>
                                        <p:cTn id="22" dur="500"/>
                                        <p:tgtEl>
                                          <p:spTgt spid="68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1"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69635" name="Text Box 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69636"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69637"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9638"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9639"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9640" name="Rectangle 8"/>
          <p:cNvSpPr>
            <a:spLocks noGrp="1" noChangeArrowheads="1"/>
          </p:cNvSpPr>
          <p:nvPr>
            <p:ph type="title"/>
          </p:nvPr>
        </p:nvSpPr>
        <p:spPr/>
        <p:txBody>
          <a:bodyPr/>
          <a:lstStyle/>
          <a:p>
            <a:r>
              <a:rPr lang="en-US" altLang="en-US"/>
              <a:t>Ford-Fulkerson Max Flow</a:t>
            </a:r>
          </a:p>
        </p:txBody>
      </p:sp>
      <p:sp>
        <p:nvSpPr>
          <p:cNvPr id="69641" name="Text Box 9"/>
          <p:cNvSpPr txBox="1">
            <a:spLocks noChangeArrowheads="1"/>
          </p:cNvSpPr>
          <p:nvPr/>
        </p:nvSpPr>
        <p:spPr bwMode="auto">
          <a:xfrm>
            <a:off x="2438400" y="46609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Determine the capacity </a:t>
            </a:r>
            <a:r>
              <a:rPr lang="en-US" altLang="en-US" sz="2400" b="1">
                <a:latin typeface="Symbol" panose="05050102010706020507" pitchFamily="18" charset="2"/>
              </a:rPr>
              <a:t>D</a:t>
            </a:r>
            <a:r>
              <a:rPr lang="en-US" altLang="en-US" sz="2400" b="1"/>
              <a:t> of the path.   </a:t>
            </a:r>
          </a:p>
        </p:txBody>
      </p:sp>
      <p:sp>
        <p:nvSpPr>
          <p:cNvPr id="69642" name="Text Box 10"/>
          <p:cNvSpPr txBox="1">
            <a:spLocks noChangeArrowheads="1"/>
          </p:cNvSpPr>
          <p:nvPr/>
        </p:nvSpPr>
        <p:spPr bwMode="auto">
          <a:xfrm>
            <a:off x="2514600" y="5283200"/>
            <a:ext cx="57912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Send </a:t>
            </a:r>
            <a:r>
              <a:rPr lang="en-US" altLang="en-US" sz="2400" b="1">
                <a:latin typeface="Symbol" panose="05050102010706020507" pitchFamily="18" charset="2"/>
              </a:rPr>
              <a:t>D</a:t>
            </a:r>
            <a:r>
              <a:rPr lang="en-US" altLang="en-US" sz="2400" b="1"/>
              <a:t> units of flow in the path.</a:t>
            </a:r>
            <a:br>
              <a:rPr lang="en-US" altLang="en-US" sz="2400" b="1"/>
            </a:br>
            <a:r>
              <a:rPr lang="en-US" altLang="en-US" sz="2400" b="1"/>
              <a:t>Update residual capacities.   </a:t>
            </a:r>
          </a:p>
        </p:txBody>
      </p:sp>
      <p:sp>
        <p:nvSpPr>
          <p:cNvPr id="69643" name="Text Box 11"/>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9644" name="Text Box 1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9645" name="Text Box 13"/>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9646" name="Text Box 14"/>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9647" name="Text Box 15"/>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69648" name="Text Box 1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9649" name="Text Box 17"/>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69650" name="Text Box 18"/>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69651" name="Text Box 19"/>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69652" name="Oval 20"/>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69653" name="Oval 21"/>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69654" name="Oval 22"/>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69655" name="Oval 23"/>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69656" name="Oval 24"/>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69657" name="Oval 25"/>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69658" name="Line 26"/>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59" name="Line 27"/>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0" name="Line 28"/>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1" name="Line 29"/>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2" name="Line 30"/>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3" name="Line 31"/>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4" name="Line 32"/>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5" name="Line 33"/>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6" name="Line 34"/>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7" name="Line 35"/>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8" name="Line 36"/>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69" name="Line 37"/>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70"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71"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72" name="Line 40"/>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73" name="Line 41"/>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9674" name="Line 42"/>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036350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41"/>
                                        </p:tgtEl>
                                        <p:attrNameLst>
                                          <p:attrName>style.visibility</p:attrName>
                                        </p:attrNameLst>
                                      </p:cBhvr>
                                      <p:to>
                                        <p:strVal val="visible"/>
                                      </p:to>
                                    </p:set>
                                    <p:animEffect transition="in" filter="wipe(left)">
                                      <p:cBhvr>
                                        <p:cTn id="7" dur="500"/>
                                        <p:tgtEl>
                                          <p:spTgt spid="69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9642"/>
                                        </p:tgtEl>
                                        <p:attrNameLst>
                                          <p:attrName>style.visibility</p:attrName>
                                        </p:attrNameLst>
                                      </p:cBhvr>
                                      <p:to>
                                        <p:strVal val="visible"/>
                                      </p:to>
                                    </p:set>
                                    <p:animEffect transition="in" filter="wipe(left)">
                                      <p:cBhvr>
                                        <p:cTn id="12" dur="500"/>
                                        <p:tgtEl>
                                          <p:spTgt spid="696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9650"/>
                                        </p:tgtEl>
                                        <p:attrNameLst>
                                          <p:attrName>style.visibility</p:attrName>
                                        </p:attrNameLst>
                                      </p:cBhvr>
                                      <p:to>
                                        <p:strVal val="visible"/>
                                      </p:to>
                                    </p:set>
                                    <p:animEffect transition="in" filter="dissolve">
                                      <p:cBhvr>
                                        <p:cTn id="17" dur="500"/>
                                        <p:tgtEl>
                                          <p:spTgt spid="696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9672"/>
                                        </p:tgtEl>
                                        <p:attrNameLst>
                                          <p:attrName>style.visibility</p:attrName>
                                        </p:attrNameLst>
                                      </p:cBhvr>
                                      <p:to>
                                        <p:strVal val="visible"/>
                                      </p:to>
                                    </p:set>
                                    <p:animEffect transition="in" filter="dissolve">
                                      <p:cBhvr>
                                        <p:cTn id="22" dur="500"/>
                                        <p:tgtEl>
                                          <p:spTgt spid="696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9636"/>
                                        </p:tgtEl>
                                        <p:attrNameLst>
                                          <p:attrName>style.visibility</p:attrName>
                                        </p:attrNameLst>
                                      </p:cBhvr>
                                      <p:to>
                                        <p:strVal val="visible"/>
                                      </p:to>
                                    </p:set>
                                    <p:animEffect transition="in" filter="dissolve">
                                      <p:cBhvr>
                                        <p:cTn id="27" dur="500"/>
                                        <p:tgtEl>
                                          <p:spTgt spid="696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9674"/>
                                        </p:tgtEl>
                                        <p:attrNameLst>
                                          <p:attrName>style.visibility</p:attrName>
                                        </p:attrNameLst>
                                      </p:cBhvr>
                                      <p:to>
                                        <p:strVal val="visible"/>
                                      </p:to>
                                    </p:set>
                                    <p:animEffect transition="in" filter="wipe(left)">
                                      <p:cBhvr>
                                        <p:cTn id="32" dur="500"/>
                                        <p:tgtEl>
                                          <p:spTgt spid="696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9671"/>
                                        </p:tgtEl>
                                        <p:attrNameLst>
                                          <p:attrName>style.visibility</p:attrName>
                                        </p:attrNameLst>
                                      </p:cBhvr>
                                      <p:to>
                                        <p:strVal val="visible"/>
                                      </p:to>
                                    </p:set>
                                    <p:animEffect transition="in" filter="dissolve">
                                      <p:cBhvr>
                                        <p:cTn id="37" dur="500"/>
                                        <p:tgtEl>
                                          <p:spTgt spid="696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9647"/>
                                        </p:tgtEl>
                                        <p:attrNameLst>
                                          <p:attrName>style.visibility</p:attrName>
                                        </p:attrNameLst>
                                      </p:cBhvr>
                                      <p:to>
                                        <p:strVal val="visible"/>
                                      </p:to>
                                    </p:set>
                                    <p:animEffect transition="in" filter="dissolve">
                                      <p:cBhvr>
                                        <p:cTn id="42" dur="500"/>
                                        <p:tgtEl>
                                          <p:spTgt spid="6964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9645"/>
                                        </p:tgtEl>
                                        <p:attrNameLst>
                                          <p:attrName>style.visibility</p:attrName>
                                        </p:attrNameLst>
                                      </p:cBhvr>
                                      <p:to>
                                        <p:strVal val="visible"/>
                                      </p:to>
                                    </p:set>
                                    <p:animEffect transition="in" filter="dissolve">
                                      <p:cBhvr>
                                        <p:cTn id="47" dur="500"/>
                                        <p:tgtEl>
                                          <p:spTgt spid="6964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69673"/>
                                        </p:tgtEl>
                                        <p:attrNameLst>
                                          <p:attrName>style.visibility</p:attrName>
                                        </p:attrNameLst>
                                      </p:cBhvr>
                                      <p:to>
                                        <p:strVal val="visible"/>
                                      </p:to>
                                    </p:set>
                                    <p:animEffect transition="in" filter="dissolve">
                                      <p:cBhvr>
                                        <p:cTn id="52" dur="500"/>
                                        <p:tgtEl>
                                          <p:spTgt spid="6967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69635"/>
                                        </p:tgtEl>
                                        <p:attrNameLst>
                                          <p:attrName>style.visibility</p:attrName>
                                        </p:attrNameLst>
                                      </p:cBhvr>
                                      <p:to>
                                        <p:strVal val="visible"/>
                                      </p:to>
                                    </p:set>
                                    <p:animEffect transition="in" filter="dissolve">
                                      <p:cBhvr>
                                        <p:cTn id="57" dur="5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autoUpdateAnimBg="0"/>
      <p:bldP spid="69636" grpId="0" animBg="1" autoUpdateAnimBg="0"/>
      <p:bldP spid="69641" grpId="0" animBg="1" autoUpdateAnimBg="0"/>
      <p:bldP spid="69642" grpId="0" animBg="1" autoUpdateAnimBg="0"/>
      <p:bldP spid="69645" grpId="0" animBg="1" autoUpdateAnimBg="0"/>
      <p:bldP spid="69647" grpId="0" animBg="1" autoUpdateAnimBg="0"/>
      <p:bldP spid="69650"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0659" name="Text Box 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0660" name="Text Box 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0661"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0662" name="Text Box 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0663" name="Text Box 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0664" name="Rectangle 8"/>
          <p:cNvSpPr>
            <a:spLocks noGrp="1" noChangeArrowheads="1"/>
          </p:cNvSpPr>
          <p:nvPr>
            <p:ph type="title"/>
          </p:nvPr>
        </p:nvSpPr>
        <p:spPr/>
        <p:txBody>
          <a:bodyPr/>
          <a:lstStyle/>
          <a:p>
            <a:r>
              <a:rPr lang="en-US" altLang="en-US"/>
              <a:t>Ford-Fulkerson Max Flow</a:t>
            </a:r>
          </a:p>
        </p:txBody>
      </p:sp>
      <p:sp>
        <p:nvSpPr>
          <p:cNvPr id="70665" name="Text Box 9"/>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Find any s-t path   </a:t>
            </a:r>
          </a:p>
        </p:txBody>
      </p:sp>
      <p:sp>
        <p:nvSpPr>
          <p:cNvPr id="70666" name="Text Box 10"/>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0667" name="Text Box 11"/>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0668" name="Text Box 12"/>
          <p:cNvSpPr txBox="1">
            <a:spLocks noChangeArrowheads="1"/>
          </p:cNvSpPr>
          <p:nvPr/>
        </p:nvSpPr>
        <p:spPr bwMode="auto">
          <a:xfrm>
            <a:off x="6326188"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0669" name="Text Box 1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0670" name="Text Box 14"/>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0671" name="Text Box 15"/>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0672" name="Text Box 16"/>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0673" name="Text Box 17"/>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0674" name="Text Box 18"/>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0675" name="Oval 19"/>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0676" name="Oval 20"/>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0677" name="Oval 21"/>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0678" name="Oval 22"/>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0679" name="Oval 23"/>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0680" name="Oval 24"/>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0681" name="Line 25"/>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2" name="Line 26"/>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3" name="Line 27"/>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4" name="Line 28"/>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5" name="Line 29"/>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6" name="Line 30"/>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7" name="Line 31"/>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8" name="Line 32"/>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89" name="Line 33"/>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0" name="Line 3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1" name="Line 35"/>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2" name="Line 36"/>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3" name="Line 37"/>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4" name="Line 38"/>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5" name="Line 39"/>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6" name="Line 40"/>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7" name="Line 4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0698"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524617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0665"/>
                                        </p:tgtEl>
                                        <p:attrNameLst>
                                          <p:attrName>style.visibility</p:attrName>
                                        </p:attrNameLst>
                                      </p:cBhvr>
                                      <p:to>
                                        <p:strVal val="visible"/>
                                      </p:to>
                                    </p:set>
                                    <p:animEffect transition="in" filter="wipe(left)">
                                      <p:cBhvr>
                                        <p:cTn id="7" dur="500"/>
                                        <p:tgtEl>
                                          <p:spTgt spid="706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0696"/>
                                        </p:tgtEl>
                                        <p:attrNameLst>
                                          <p:attrName>style.visibility</p:attrName>
                                        </p:attrNameLst>
                                      </p:cBhvr>
                                      <p:to>
                                        <p:strVal val="visible"/>
                                      </p:to>
                                    </p:set>
                                    <p:animEffect transition="in" filter="wipe(left)">
                                      <p:cBhvr>
                                        <p:cTn id="12" dur="500"/>
                                        <p:tgtEl>
                                          <p:spTgt spid="706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0698"/>
                                        </p:tgtEl>
                                        <p:attrNameLst>
                                          <p:attrName>style.visibility</p:attrName>
                                        </p:attrNameLst>
                                      </p:cBhvr>
                                      <p:to>
                                        <p:strVal val="visible"/>
                                      </p:to>
                                    </p:set>
                                    <p:animEffect transition="in" filter="wipe(left)">
                                      <p:cBhvr>
                                        <p:cTn id="17" dur="500"/>
                                        <p:tgtEl>
                                          <p:spTgt spid="706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0697"/>
                                        </p:tgtEl>
                                        <p:attrNameLst>
                                          <p:attrName>style.visibility</p:attrName>
                                        </p:attrNameLst>
                                      </p:cBhvr>
                                      <p:to>
                                        <p:strVal val="visible"/>
                                      </p:to>
                                    </p:set>
                                    <p:animEffect transition="in" filter="wipe(left)">
                                      <p:cBhvr>
                                        <p:cTn id="22" dur="500"/>
                                        <p:tgtEl>
                                          <p:spTgt spid="70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5"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1683" name="Text Box 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1684" name="Text Box 4"/>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1685"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1686" name="Text Box 6"/>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87"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1688" name="Text Box 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1689" name="Text Box 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1690" name="Text Box 10"/>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1691" name="Text Box 11"/>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1692" name="Text Box 12"/>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93" name="Text Box 13"/>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94" name="Text Box 1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1695" name="Rectangle 15"/>
          <p:cNvSpPr>
            <a:spLocks noGrp="1" noChangeArrowheads="1"/>
          </p:cNvSpPr>
          <p:nvPr>
            <p:ph type="title"/>
          </p:nvPr>
        </p:nvSpPr>
        <p:spPr/>
        <p:txBody>
          <a:bodyPr/>
          <a:lstStyle/>
          <a:p>
            <a:r>
              <a:rPr lang="en-US" altLang="en-US"/>
              <a:t>Ford-Fulkerson Max Flow</a:t>
            </a:r>
          </a:p>
        </p:txBody>
      </p:sp>
      <p:sp>
        <p:nvSpPr>
          <p:cNvPr id="71696" name="Text Box 16"/>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97" name="Text Box 17"/>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98" name="Text Box 1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699" name="Text Box 1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700"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1701"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1702"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1703"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1704"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1705"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1706"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1707"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1708"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1709"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0"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1"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2"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3"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4"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5"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6"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7"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8"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19"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0"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1"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2"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3"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4" name="Line 44"/>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5" name="Line 45"/>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6" name="Line 46"/>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27" name="Text Box 47"/>
          <p:cNvSpPr txBox="1">
            <a:spLocks noChangeArrowheads="1"/>
          </p:cNvSpPr>
          <p:nvPr/>
        </p:nvSpPr>
        <p:spPr bwMode="auto">
          <a:xfrm>
            <a:off x="2438400" y="46863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Determine the capacity </a:t>
            </a:r>
            <a:r>
              <a:rPr lang="en-US" altLang="en-US" sz="2400" b="1">
                <a:latin typeface="Symbol" panose="05050102010706020507" pitchFamily="18" charset="2"/>
              </a:rPr>
              <a:t>D</a:t>
            </a:r>
            <a:r>
              <a:rPr lang="en-US" altLang="en-US" sz="2400" b="1"/>
              <a:t> of the path.   </a:t>
            </a:r>
          </a:p>
        </p:txBody>
      </p:sp>
      <p:sp>
        <p:nvSpPr>
          <p:cNvPr id="71728" name="Text Box 48"/>
          <p:cNvSpPr txBox="1">
            <a:spLocks noChangeArrowheads="1"/>
          </p:cNvSpPr>
          <p:nvPr/>
        </p:nvSpPr>
        <p:spPr bwMode="auto">
          <a:xfrm>
            <a:off x="2514600" y="5283200"/>
            <a:ext cx="57912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Send </a:t>
            </a:r>
            <a:r>
              <a:rPr lang="en-US" altLang="en-US" sz="2400" b="1">
                <a:latin typeface="Symbol" panose="05050102010706020507" pitchFamily="18" charset="2"/>
              </a:rPr>
              <a:t>D</a:t>
            </a:r>
            <a:r>
              <a:rPr lang="en-US" altLang="en-US" sz="2400" b="1"/>
              <a:t> units of flow in the path.</a:t>
            </a:r>
            <a:br>
              <a:rPr lang="en-US" altLang="en-US" sz="2400" b="1"/>
            </a:br>
            <a:r>
              <a:rPr lang="en-US" altLang="en-US" sz="2400" b="1"/>
              <a:t>Update residual capacities.   </a:t>
            </a:r>
          </a:p>
        </p:txBody>
      </p:sp>
      <p:sp>
        <p:nvSpPr>
          <p:cNvPr id="71729" name="Line 49"/>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30" name="Line 50"/>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31" name="Line 51"/>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1732" name="Line 52"/>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701476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27"/>
                                        </p:tgtEl>
                                        <p:attrNameLst>
                                          <p:attrName>style.visibility</p:attrName>
                                        </p:attrNameLst>
                                      </p:cBhvr>
                                      <p:to>
                                        <p:strVal val="visible"/>
                                      </p:to>
                                    </p:set>
                                    <p:animEffect transition="in" filter="wipe(left)">
                                      <p:cBhvr>
                                        <p:cTn id="7" dur="500"/>
                                        <p:tgtEl>
                                          <p:spTgt spid="71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728"/>
                                        </p:tgtEl>
                                        <p:attrNameLst>
                                          <p:attrName>style.visibility</p:attrName>
                                        </p:attrNameLst>
                                      </p:cBhvr>
                                      <p:to>
                                        <p:strVal val="visible"/>
                                      </p:to>
                                    </p:set>
                                    <p:animEffect transition="in" filter="wipe(left)">
                                      <p:cBhvr>
                                        <p:cTn id="12" dur="500"/>
                                        <p:tgtEl>
                                          <p:spTgt spid="717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699"/>
                                        </p:tgtEl>
                                        <p:attrNameLst>
                                          <p:attrName>style.visibility</p:attrName>
                                        </p:attrNameLst>
                                      </p:cBhvr>
                                      <p:to>
                                        <p:strVal val="visible"/>
                                      </p:to>
                                    </p:set>
                                    <p:animEffect transition="in" filter="dissolve">
                                      <p:cBhvr>
                                        <p:cTn id="17" dur="500"/>
                                        <p:tgtEl>
                                          <p:spTgt spid="716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71729"/>
                                        </p:tgtEl>
                                        <p:attrNameLst>
                                          <p:attrName>style.visibility</p:attrName>
                                        </p:attrNameLst>
                                      </p:cBhvr>
                                      <p:to>
                                        <p:strVal val="visible"/>
                                      </p:to>
                                    </p:set>
                                    <p:animEffect transition="in" filter="wipe(right)">
                                      <p:cBhvr>
                                        <p:cTn id="22" dur="500"/>
                                        <p:tgtEl>
                                          <p:spTgt spid="717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1685"/>
                                        </p:tgtEl>
                                        <p:attrNameLst>
                                          <p:attrName>style.visibility</p:attrName>
                                        </p:attrNameLst>
                                      </p:cBhvr>
                                      <p:to>
                                        <p:strVal val="visible"/>
                                      </p:to>
                                    </p:set>
                                    <p:animEffect transition="in" filter="dissolve">
                                      <p:cBhvr>
                                        <p:cTn id="27" dur="500"/>
                                        <p:tgtEl>
                                          <p:spTgt spid="716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71732"/>
                                        </p:tgtEl>
                                        <p:attrNameLst>
                                          <p:attrName>style.visibility</p:attrName>
                                        </p:attrNameLst>
                                      </p:cBhvr>
                                      <p:to>
                                        <p:strVal val="visible"/>
                                      </p:to>
                                    </p:set>
                                    <p:animEffect transition="in" filter="dissolve">
                                      <p:cBhvr>
                                        <p:cTn id="32" dur="500"/>
                                        <p:tgtEl>
                                          <p:spTgt spid="7173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1730"/>
                                        </p:tgtEl>
                                        <p:attrNameLst>
                                          <p:attrName>style.visibility</p:attrName>
                                        </p:attrNameLst>
                                      </p:cBhvr>
                                      <p:to>
                                        <p:strVal val="visible"/>
                                      </p:to>
                                    </p:set>
                                    <p:animEffect transition="in" filter="wipe(left)">
                                      <p:cBhvr>
                                        <p:cTn id="37" dur="500"/>
                                        <p:tgtEl>
                                          <p:spTgt spid="7173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1693"/>
                                        </p:tgtEl>
                                        <p:attrNameLst>
                                          <p:attrName>style.visibility</p:attrName>
                                        </p:attrNameLst>
                                      </p:cBhvr>
                                      <p:to>
                                        <p:strVal val="visible"/>
                                      </p:to>
                                    </p:set>
                                    <p:animEffect transition="in" filter="dissolve">
                                      <p:cBhvr>
                                        <p:cTn id="42" dur="500"/>
                                        <p:tgtEl>
                                          <p:spTgt spid="7169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1698"/>
                                        </p:tgtEl>
                                        <p:attrNameLst>
                                          <p:attrName>style.visibility</p:attrName>
                                        </p:attrNameLst>
                                      </p:cBhvr>
                                      <p:to>
                                        <p:strVal val="visible"/>
                                      </p:to>
                                    </p:set>
                                    <p:animEffect transition="in" filter="dissolve">
                                      <p:cBhvr>
                                        <p:cTn id="47" dur="500"/>
                                        <p:tgtEl>
                                          <p:spTgt spid="7169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nodeType="clickEffect">
                                  <p:stCondLst>
                                    <p:cond delay="0"/>
                                  </p:stCondLst>
                                  <p:childTnLst>
                                    <p:set>
                                      <p:cBhvr>
                                        <p:cTn id="51" dur="1" fill="hold">
                                          <p:stCondLst>
                                            <p:cond delay="0"/>
                                          </p:stCondLst>
                                        </p:cTn>
                                        <p:tgtEl>
                                          <p:spTgt spid="71731"/>
                                        </p:tgtEl>
                                        <p:attrNameLst>
                                          <p:attrName>style.visibility</p:attrName>
                                        </p:attrNameLst>
                                      </p:cBhvr>
                                      <p:to>
                                        <p:strVal val="visible"/>
                                      </p:to>
                                    </p:set>
                                    <p:animEffect transition="in" filter="wipe(right)">
                                      <p:cBhvr>
                                        <p:cTn id="52" dur="500"/>
                                        <p:tgtEl>
                                          <p:spTgt spid="7173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1684"/>
                                        </p:tgtEl>
                                        <p:attrNameLst>
                                          <p:attrName>style.visibility</p:attrName>
                                        </p:attrNameLst>
                                      </p:cBhvr>
                                      <p:to>
                                        <p:strVal val="visible"/>
                                      </p:to>
                                    </p:set>
                                    <p:animEffect transition="in" filter="dissolve">
                                      <p:cBhvr>
                                        <p:cTn id="57"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4" grpId="0" animBg="1" autoUpdateAnimBg="0"/>
      <p:bldP spid="71685" grpId="0" animBg="1" autoUpdateAnimBg="0"/>
      <p:bldP spid="71693" grpId="0" animBg="1" autoUpdateAnimBg="0"/>
      <p:bldP spid="71698" grpId="0" animBg="1" autoUpdateAnimBg="0"/>
      <p:bldP spid="71699" grpId="0" animBg="1" autoUpdateAnimBg="0"/>
      <p:bldP spid="71727" grpId="0" animBg="1" autoUpdateAnimBg="0"/>
      <p:bldP spid="71728"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a:xfrm>
            <a:off x="685800" y="1371600"/>
            <a:ext cx="7772400" cy="1524000"/>
          </a:xfrm>
        </p:spPr>
        <p:txBody>
          <a:bodyPr/>
          <a:lstStyle/>
          <a:p>
            <a:r>
              <a:rPr lang="en-US" altLang="en-US" sz="2800">
                <a:cs typeface="Times New Roman" panose="02020603050405020304" pitchFamily="18" charset="0"/>
              </a:rPr>
              <a:t>What is the number of edges in a complete undirected graph with N vertices? </a:t>
            </a:r>
            <a:endParaRPr lang="en-US" altLang="en-US" sz="2800">
              <a:latin typeface="Courier New" panose="02070309020205020404" pitchFamily="49" charset="0"/>
              <a:cs typeface="Courier New" panose="02070309020205020404" pitchFamily="49" charset="0"/>
            </a:endParaRPr>
          </a:p>
          <a:p>
            <a:pPr>
              <a:buFontTx/>
              <a:buNone/>
            </a:pPr>
            <a:r>
              <a:rPr lang="en-US" altLang="en-US" sz="2800">
                <a:ea typeface="MS Mincho" panose="02020609040205080304" pitchFamily="49" charset="-128"/>
              </a:rPr>
              <a:t>		</a:t>
            </a:r>
            <a:r>
              <a:rPr lang="en-US" altLang="en-US" sz="2400" i="1">
                <a:ea typeface="MS Mincho" panose="02020609040205080304" pitchFamily="49" charset="-128"/>
              </a:rPr>
              <a:t>N * (N-1) / 2</a:t>
            </a:r>
            <a:endParaRPr lang="en-US" altLang="en-US" sz="2800"/>
          </a:p>
        </p:txBody>
      </p:sp>
      <p:sp>
        <p:nvSpPr>
          <p:cNvPr id="16388" name="Rectangle 4"/>
          <p:cNvSpPr>
            <a:spLocks noGrp="1" noChangeArrowheads="1"/>
          </p:cNvSpPr>
          <p:nvPr>
            <p:ph type="title"/>
          </p:nvPr>
        </p:nvSpPr>
        <p:spPr>
          <a:xfrm>
            <a:off x="685800" y="609600"/>
            <a:ext cx="7772400" cy="609600"/>
          </a:xfrm>
          <a:noFill/>
          <a:ln/>
        </p:spPr>
        <p:txBody>
          <a:bodyPr>
            <a:normAutofit fontScale="90000"/>
          </a:bodyPr>
          <a:lstStyle/>
          <a:p>
            <a:r>
              <a:rPr lang="en-US" altLang="en-US" sz="4000">
                <a:cs typeface="Times New Roman" panose="02020603050405020304" pitchFamily="18" charset="0"/>
              </a:rPr>
              <a:t>Graph terminology (cont.)</a:t>
            </a:r>
            <a:endParaRPr lang="en-US" altLang="en-US" sz="4000">
              <a:latin typeface="Courier New" panose="02070309020205020404" pitchFamily="49" charset="0"/>
              <a:cs typeface="Courier New" panose="02070309020205020404" pitchFamily="49" charset="0"/>
            </a:endParaRPr>
          </a:p>
        </p:txBody>
      </p:sp>
      <p:pic>
        <p:nvPicPr>
          <p:cNvPr id="16389" name="Picture 5" descr="C:\My Documents\308 PowerPoint\Figures\MACJOBS\JPEGS\CHAP09\P553a.jpg"/>
          <p:cNvPicPr>
            <a:picLocks noChangeAspect="1" noChangeArrowheads="1"/>
          </p:cNvPicPr>
          <p:nvPr/>
        </p:nvPicPr>
        <p:blipFill>
          <a:blip r:embed="rId3" cstate="print">
            <a:extLst>
              <a:ext uri="{28A0092B-C50C-407E-A947-70E740481C1C}">
                <a14:useLocalDpi xmlns:a14="http://schemas.microsoft.com/office/drawing/2010/main" val="0"/>
              </a:ext>
            </a:extLst>
          </a:blip>
          <a:srcRect l="54903"/>
          <a:stretch>
            <a:fillRect/>
          </a:stretch>
        </p:blipFill>
        <p:spPr bwMode="auto">
          <a:xfrm>
            <a:off x="4038600" y="2514600"/>
            <a:ext cx="3775075" cy="3886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390" name="Object 6"/>
          <p:cNvGraphicFramePr>
            <a:graphicFrameLocks noChangeAspect="1"/>
          </p:cNvGraphicFramePr>
          <p:nvPr/>
        </p:nvGraphicFramePr>
        <p:xfrm>
          <a:off x="1752600" y="2971800"/>
          <a:ext cx="1219200" cy="685800"/>
        </p:xfrm>
        <a:graphic>
          <a:graphicData uri="http://schemas.openxmlformats.org/presentationml/2006/ole">
            <mc:AlternateContent xmlns:mc="http://schemas.openxmlformats.org/markup-compatibility/2006">
              <mc:Choice xmlns:v="urn:schemas-microsoft-com:vml" Requires="v">
                <p:oleObj spid="_x0000_s2060" name="Equation" r:id="rId4" imgW="977760" imgH="457200" progId="Equation.DSMT4">
                  <p:embed/>
                </p:oleObj>
              </mc:Choice>
              <mc:Fallback>
                <p:oleObj name="Equation" r:id="rId4" imgW="977760" imgH="457200" progId="Equation.DSMT4">
                  <p:embed/>
                  <p:pic>
                    <p:nvPicPr>
                      <p:cNvPr id="1639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971800"/>
                        <a:ext cx="12192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137339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2707" name="Text Box 3"/>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2708" name="Text Box 4"/>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2709"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2710" name="Text Box 6"/>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11" name="Text Box 7"/>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2712" name="Text Box 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2713" name="Text Box 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2714" name="Text Box 10"/>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2715" name="Text Box 11"/>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2716" name="Text Box 12"/>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17" name="Text Box 13"/>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18" name="Text Box 1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2719" name="Rectangle 15"/>
          <p:cNvSpPr>
            <a:spLocks noGrp="1" noChangeArrowheads="1"/>
          </p:cNvSpPr>
          <p:nvPr>
            <p:ph type="title"/>
          </p:nvPr>
        </p:nvSpPr>
        <p:spPr/>
        <p:txBody>
          <a:bodyPr/>
          <a:lstStyle/>
          <a:p>
            <a:r>
              <a:rPr lang="en-US" altLang="en-US"/>
              <a:t>Ford-Fulkerson Max Flow</a:t>
            </a:r>
          </a:p>
        </p:txBody>
      </p:sp>
      <p:sp>
        <p:nvSpPr>
          <p:cNvPr id="72720" name="Text Box 16"/>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21" name="Text Box 17"/>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22" name="Text Box 18"/>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23" name="Text Box 19"/>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24"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2725"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2726"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2727"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2728"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2729"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2730"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2731"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2732"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2733"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4"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5"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6"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7"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8"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39"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0"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1"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2"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3"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4"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5"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6"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7"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8"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49" name="Text Box 45"/>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Find any s-t path  </a:t>
            </a:r>
          </a:p>
        </p:txBody>
      </p:sp>
      <p:sp>
        <p:nvSpPr>
          <p:cNvPr id="72750" name="Line 46"/>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1" name="Line 4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2" name="Line 48"/>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3" name="Line 49"/>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4" name="Line 50"/>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755" name="Line 51"/>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5650570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749"/>
                                        </p:tgtEl>
                                        <p:attrNameLst>
                                          <p:attrName>style.visibility</p:attrName>
                                        </p:attrNameLst>
                                      </p:cBhvr>
                                      <p:to>
                                        <p:strVal val="visible"/>
                                      </p:to>
                                    </p:set>
                                    <p:animEffect transition="in" filter="wipe(left)">
                                      <p:cBhvr>
                                        <p:cTn id="7" dur="500"/>
                                        <p:tgtEl>
                                          <p:spTgt spid="727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2754"/>
                                        </p:tgtEl>
                                        <p:attrNameLst>
                                          <p:attrName>style.visibility</p:attrName>
                                        </p:attrNameLst>
                                      </p:cBhvr>
                                      <p:to>
                                        <p:strVal val="visible"/>
                                      </p:to>
                                    </p:set>
                                    <p:animEffect transition="in" filter="wipe(left)">
                                      <p:cBhvr>
                                        <p:cTn id="12" dur="500"/>
                                        <p:tgtEl>
                                          <p:spTgt spid="727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2755"/>
                                        </p:tgtEl>
                                        <p:attrNameLst>
                                          <p:attrName>style.visibility</p:attrName>
                                        </p:attrNameLst>
                                      </p:cBhvr>
                                      <p:to>
                                        <p:strVal val="visible"/>
                                      </p:to>
                                    </p:set>
                                    <p:animEffect transition="in" filter="wipe(left)">
                                      <p:cBhvr>
                                        <p:cTn id="17" dur="500"/>
                                        <p:tgtEl>
                                          <p:spTgt spid="72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49"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31" name="Text Box 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3732" name="Text Box 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3733"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34" name="Text Box 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35"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3736" name="Text Box 8"/>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3737" name="Text Box 9"/>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3738" name="Text Box 10"/>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39" name="Text Box 11"/>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3740" name="Text Box 12"/>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3741" name="Text Box 13"/>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3742" name="Text Box 14"/>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3743" name="Text Box 15"/>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44" name="Text Box 16"/>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3745" name="Rectangle 17"/>
          <p:cNvSpPr>
            <a:spLocks noGrp="1" noChangeArrowheads="1"/>
          </p:cNvSpPr>
          <p:nvPr>
            <p:ph type="title"/>
          </p:nvPr>
        </p:nvSpPr>
        <p:spPr/>
        <p:txBody>
          <a:bodyPr/>
          <a:lstStyle/>
          <a:p>
            <a:r>
              <a:rPr lang="en-US" altLang="en-US"/>
              <a:t>Ford-Fulkerson Max Flow</a:t>
            </a:r>
          </a:p>
        </p:txBody>
      </p:sp>
      <p:sp>
        <p:nvSpPr>
          <p:cNvPr id="73746" name="Text Box 1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47" name="Text Box 19"/>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48" name="Text Box 20"/>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3749" name="Text Box 21"/>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3750" name="Text Box 22"/>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3751" name="Oval 23"/>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3752" name="Oval 24"/>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3753" name="Oval 25"/>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3754" name="Oval 26"/>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3755" name="Oval 27"/>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3756" name="Oval 28"/>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3757" name="Line 29"/>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58" name="Line 30"/>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59" name="Line 31"/>
          <p:cNvSpPr>
            <a:spLocks noChangeShapeType="1"/>
          </p:cNvSpPr>
          <p:nvPr/>
        </p:nvSpPr>
        <p:spPr bwMode="auto">
          <a:xfrm>
            <a:off x="3200400" y="2819400"/>
            <a:ext cx="22098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0" name="Line 32"/>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1" name="Line 33"/>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2" name="Line 34"/>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3" name="Line 35"/>
          <p:cNvSpPr>
            <a:spLocks noChangeShapeType="1"/>
          </p:cNvSpPr>
          <p:nvPr/>
        </p:nvSpPr>
        <p:spPr bwMode="auto">
          <a:xfrm>
            <a:off x="5791200" y="2819400"/>
            <a:ext cx="17526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4"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5"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6"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7"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8"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69"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0"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1"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2"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3" name="Line 45"/>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4" name="Line 4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5" name="Line 47"/>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6" name="Line 48"/>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7" name="Line 49"/>
          <p:cNvSpPr>
            <a:spLocks noChangeShapeType="1"/>
          </p:cNvSpPr>
          <p:nvPr/>
        </p:nvSpPr>
        <p:spPr bwMode="auto">
          <a:xfrm>
            <a:off x="3200400" y="2819400"/>
            <a:ext cx="22098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8" name="Line 50"/>
          <p:cNvSpPr>
            <a:spLocks noChangeShapeType="1"/>
          </p:cNvSpPr>
          <p:nvPr/>
        </p:nvSpPr>
        <p:spPr bwMode="auto">
          <a:xfrm>
            <a:off x="5791200" y="2819400"/>
            <a:ext cx="17526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79" name="Text Box 51"/>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Determine the capacity </a:t>
            </a:r>
            <a:r>
              <a:rPr lang="en-US" altLang="en-US" sz="2400" b="1">
                <a:latin typeface="Symbol" panose="05050102010706020507" pitchFamily="18" charset="2"/>
              </a:rPr>
              <a:t>D</a:t>
            </a:r>
            <a:r>
              <a:rPr lang="en-US" altLang="en-US" sz="2400" b="1"/>
              <a:t> of the path.   </a:t>
            </a:r>
          </a:p>
        </p:txBody>
      </p:sp>
      <p:sp>
        <p:nvSpPr>
          <p:cNvPr id="73780" name="Text Box 52"/>
          <p:cNvSpPr txBox="1">
            <a:spLocks noChangeArrowheads="1"/>
          </p:cNvSpPr>
          <p:nvPr/>
        </p:nvSpPr>
        <p:spPr bwMode="auto">
          <a:xfrm>
            <a:off x="2514600" y="5321300"/>
            <a:ext cx="57912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Send </a:t>
            </a:r>
            <a:r>
              <a:rPr lang="en-US" altLang="en-US" sz="2400" b="1">
                <a:latin typeface="Symbol" panose="05050102010706020507" pitchFamily="18" charset="2"/>
              </a:rPr>
              <a:t>D</a:t>
            </a:r>
            <a:r>
              <a:rPr lang="en-US" altLang="en-US" sz="2400" b="1"/>
              <a:t> units of flow in the path.</a:t>
            </a:r>
            <a:br>
              <a:rPr lang="en-US" altLang="en-US" sz="2400" b="1"/>
            </a:br>
            <a:r>
              <a:rPr lang="en-US" altLang="en-US" sz="2400" b="1"/>
              <a:t>Update residual capacities.   </a:t>
            </a:r>
          </a:p>
        </p:txBody>
      </p:sp>
      <p:sp>
        <p:nvSpPr>
          <p:cNvPr id="73781" name="Line 53"/>
          <p:cNvSpPr>
            <a:spLocks noChangeShapeType="1"/>
          </p:cNvSpPr>
          <p:nvPr/>
        </p:nvSpPr>
        <p:spPr bwMode="auto">
          <a:xfrm>
            <a:off x="3200400" y="2819400"/>
            <a:ext cx="2209800" cy="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82" name="Line 54"/>
          <p:cNvSpPr>
            <a:spLocks noChangeShapeType="1"/>
          </p:cNvSpPr>
          <p:nvPr/>
        </p:nvSpPr>
        <p:spPr bwMode="auto">
          <a:xfrm>
            <a:off x="5791200" y="2819400"/>
            <a:ext cx="1752600" cy="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783" name="Text Box 55"/>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Tree>
    <p:extLst>
      <p:ext uri="{BB962C8B-B14F-4D97-AF65-F5344CB8AC3E}">
        <p14:creationId xmlns:p14="http://schemas.microsoft.com/office/powerpoint/2010/main" val="1281794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79"/>
                                        </p:tgtEl>
                                        <p:attrNameLst>
                                          <p:attrName>style.visibility</p:attrName>
                                        </p:attrNameLst>
                                      </p:cBhvr>
                                      <p:to>
                                        <p:strVal val="visible"/>
                                      </p:to>
                                    </p:set>
                                    <p:animEffect transition="in" filter="wipe(left)">
                                      <p:cBhvr>
                                        <p:cTn id="7" dur="500"/>
                                        <p:tgtEl>
                                          <p:spTgt spid="73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780"/>
                                        </p:tgtEl>
                                        <p:attrNameLst>
                                          <p:attrName>style.visibility</p:attrName>
                                        </p:attrNameLst>
                                      </p:cBhvr>
                                      <p:to>
                                        <p:strVal val="visible"/>
                                      </p:to>
                                    </p:set>
                                    <p:animEffect transition="in" filter="wipe(left)">
                                      <p:cBhvr>
                                        <p:cTn id="12" dur="500"/>
                                        <p:tgtEl>
                                          <p:spTgt spid="737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3781"/>
                                        </p:tgtEl>
                                        <p:attrNameLst>
                                          <p:attrName>style.visibility</p:attrName>
                                        </p:attrNameLst>
                                      </p:cBhvr>
                                      <p:to>
                                        <p:strVal val="visible"/>
                                      </p:to>
                                    </p:set>
                                    <p:animEffect transition="in" filter="wipe(left)">
                                      <p:cBhvr>
                                        <p:cTn id="17" dur="500"/>
                                        <p:tgtEl>
                                          <p:spTgt spid="7378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3783"/>
                                        </p:tgtEl>
                                        <p:attrNameLst>
                                          <p:attrName>style.visibility</p:attrName>
                                        </p:attrNameLst>
                                      </p:cBhvr>
                                      <p:to>
                                        <p:strVal val="visible"/>
                                      </p:to>
                                    </p:set>
                                    <p:animEffect transition="in" filter="dissolve">
                                      <p:cBhvr>
                                        <p:cTn id="22" dur="500"/>
                                        <p:tgtEl>
                                          <p:spTgt spid="7378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3737"/>
                                        </p:tgtEl>
                                        <p:attrNameLst>
                                          <p:attrName>style.visibility</p:attrName>
                                        </p:attrNameLst>
                                      </p:cBhvr>
                                      <p:to>
                                        <p:strVal val="visible"/>
                                      </p:to>
                                    </p:set>
                                    <p:animEffect transition="in" filter="dissolve">
                                      <p:cBhvr>
                                        <p:cTn id="27" dur="500"/>
                                        <p:tgtEl>
                                          <p:spTgt spid="737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3782"/>
                                        </p:tgtEl>
                                        <p:attrNameLst>
                                          <p:attrName>style.visibility</p:attrName>
                                        </p:attrNameLst>
                                      </p:cBhvr>
                                      <p:to>
                                        <p:strVal val="visible"/>
                                      </p:to>
                                    </p:set>
                                    <p:animEffect transition="in" filter="wipe(left)">
                                      <p:cBhvr>
                                        <p:cTn id="32" dur="500"/>
                                        <p:tgtEl>
                                          <p:spTgt spid="737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3742"/>
                                        </p:tgtEl>
                                        <p:attrNameLst>
                                          <p:attrName>style.visibility</p:attrName>
                                        </p:attrNameLst>
                                      </p:cBhvr>
                                      <p:to>
                                        <p:strVal val="visible"/>
                                      </p:to>
                                    </p:set>
                                    <p:animEffect transition="in" filter="dissolve">
                                      <p:cBhvr>
                                        <p:cTn id="37" dur="500"/>
                                        <p:tgtEl>
                                          <p:spTgt spid="7374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3740"/>
                                        </p:tgtEl>
                                        <p:attrNameLst>
                                          <p:attrName>style.visibility</p:attrName>
                                        </p:attrNameLst>
                                      </p:cBhvr>
                                      <p:to>
                                        <p:strVal val="visible"/>
                                      </p:to>
                                    </p:set>
                                    <p:animEffect transition="in" filter="dissolve">
                                      <p:cBhvr>
                                        <p:cTn id="42" dur="500"/>
                                        <p:tgtEl>
                                          <p:spTgt spid="73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7" grpId="0" animBg="1" autoUpdateAnimBg="0"/>
      <p:bldP spid="73740" grpId="0" animBg="1" autoUpdateAnimBg="0"/>
      <p:bldP spid="73742" grpId="0" animBg="1" autoUpdateAnimBg="0"/>
      <p:bldP spid="73779" grpId="0" animBg="1" autoUpdateAnimBg="0"/>
      <p:bldP spid="73780" grpId="0" animBg="1" autoUpdateAnimBg="0"/>
      <p:bldP spid="73783"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55" name="Text Box 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4756" name="Text Box 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4757" name="Text Box 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58" name="Text Box 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59"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4760" name="Text Box 8"/>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4761" name="Text Box 9"/>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4762" name="Text Box 10"/>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63" name="Text Box 11"/>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4764" name="Text Box 12"/>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4765" name="Text Box 13"/>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4766" name="Text Box 1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4767" name="Text Box 15"/>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4768" name="Text Box 16"/>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69" name="Text Box 17"/>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4770" name="Rectangle 18"/>
          <p:cNvSpPr>
            <a:spLocks noGrp="1" noChangeArrowheads="1"/>
          </p:cNvSpPr>
          <p:nvPr>
            <p:ph type="title"/>
          </p:nvPr>
        </p:nvSpPr>
        <p:spPr/>
        <p:txBody>
          <a:bodyPr/>
          <a:lstStyle/>
          <a:p>
            <a:r>
              <a:rPr lang="en-US" altLang="en-US"/>
              <a:t>Ford-Fulkerson Max Flow</a:t>
            </a:r>
          </a:p>
        </p:txBody>
      </p:sp>
      <p:sp>
        <p:nvSpPr>
          <p:cNvPr id="74771" name="Text Box 19"/>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72" name="Text Box 20"/>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73" name="Text Box 21"/>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4774" name="Text Box 2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4775" name="Text Box 23"/>
          <p:cNvSpPr txBox="1">
            <a:spLocks noChangeArrowheads="1"/>
          </p:cNvSpPr>
          <p:nvPr/>
        </p:nvSpPr>
        <p:spPr bwMode="auto">
          <a:xfrm>
            <a:off x="3806825"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4776" name="Text Box 24"/>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4777"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4778"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4779"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4780"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4781"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4782"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4783"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4"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5"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6"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7"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8" name="Line 36"/>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89" name="Line 37"/>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0" name="Line 38"/>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1" name="Line 39"/>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2" name="Line 40"/>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3" name="Line 41"/>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4" name="Line 42"/>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5" name="Line 43"/>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6" name="Line 44"/>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7" name="Line 45"/>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8" name="Line 46"/>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799" name="Line 47"/>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800" name="Line 48"/>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801" name="Text Box 49"/>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Find any s-t path   </a:t>
            </a:r>
          </a:p>
        </p:txBody>
      </p:sp>
      <p:sp>
        <p:nvSpPr>
          <p:cNvPr id="74802" name="Line 5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803" name="Line 5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31066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4801"/>
                                        </p:tgtEl>
                                        <p:attrNameLst>
                                          <p:attrName>style.visibility</p:attrName>
                                        </p:attrNameLst>
                                      </p:cBhvr>
                                      <p:to>
                                        <p:strVal val="visible"/>
                                      </p:to>
                                    </p:set>
                                    <p:animEffect transition="in" filter="wipe(left)">
                                      <p:cBhvr>
                                        <p:cTn id="7" dur="500"/>
                                        <p:tgtEl>
                                          <p:spTgt spid="748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4802"/>
                                        </p:tgtEl>
                                        <p:attrNameLst>
                                          <p:attrName>style.visibility</p:attrName>
                                        </p:attrNameLst>
                                      </p:cBhvr>
                                      <p:to>
                                        <p:strVal val="visible"/>
                                      </p:to>
                                    </p:set>
                                    <p:animEffect transition="in" filter="wipe(left)">
                                      <p:cBhvr>
                                        <p:cTn id="12" dur="500"/>
                                        <p:tgtEl>
                                          <p:spTgt spid="748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4803"/>
                                        </p:tgtEl>
                                        <p:attrNameLst>
                                          <p:attrName>style.visibility</p:attrName>
                                        </p:attrNameLst>
                                      </p:cBhvr>
                                      <p:to>
                                        <p:strVal val="visible"/>
                                      </p:to>
                                    </p:set>
                                    <p:animEffect transition="in" filter="wipe(left)">
                                      <p:cBhvr>
                                        <p:cTn id="17" dur="500"/>
                                        <p:tgtEl>
                                          <p:spTgt spid="74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801"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6096000" y="3140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79" name="Text Box 3"/>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5780" name="Text Box 4"/>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5781" name="Text Box 5"/>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5782" name="Text Box 6"/>
          <p:cNvSpPr txBox="1">
            <a:spLocks noChangeArrowheads="1"/>
          </p:cNvSpPr>
          <p:nvPr/>
        </p:nvSpPr>
        <p:spPr bwMode="auto">
          <a:xfrm>
            <a:off x="6096000"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5783" name="Text Box 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5784" name="Text Box 8"/>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5785" name="Text Box 9"/>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86" name="Text Box 10"/>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87" name="Text Box 11"/>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5788" name="Text Box 12"/>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5789"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5790" name="Text Box 14"/>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91" name="Text Box 15"/>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5792" name="Text Box 16"/>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5793" name="Text Box 17"/>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5794" name="Text Box 18"/>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5795" name="Text Box 19"/>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96" name="Rectangle 20"/>
          <p:cNvSpPr>
            <a:spLocks noGrp="1" noChangeArrowheads="1"/>
          </p:cNvSpPr>
          <p:nvPr>
            <p:ph type="title"/>
          </p:nvPr>
        </p:nvSpPr>
        <p:spPr/>
        <p:txBody>
          <a:bodyPr/>
          <a:lstStyle/>
          <a:p>
            <a:r>
              <a:rPr lang="en-US" altLang="en-US"/>
              <a:t>Ford-Fulkerson Max Flow</a:t>
            </a:r>
          </a:p>
        </p:txBody>
      </p:sp>
      <p:sp>
        <p:nvSpPr>
          <p:cNvPr id="75797" name="Text Box 21"/>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98" name="Text Box 2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799" name="Text Box 23"/>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5800" name="Text Box 24"/>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5801" name="Text Box 25"/>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802" name="Text Box 26"/>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5803" name="Oval 27"/>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5804" name="Oval 28"/>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5805" name="Oval 29"/>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5806" name="Oval 30"/>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5807" name="Oval 31"/>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5808" name="Oval 32"/>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5809" name="Line 33"/>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0" name="Line 34"/>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1" name="Line 35"/>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2" name="Line 36"/>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3" name="Line 37"/>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4" name="Line 38"/>
          <p:cNvSpPr>
            <a:spLocks noChangeShapeType="1"/>
          </p:cNvSpPr>
          <p:nvPr/>
        </p:nvSpPr>
        <p:spPr bwMode="auto">
          <a:xfrm flipV="1">
            <a:off x="5181600" y="3048000"/>
            <a:ext cx="23622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5" name="Line 39"/>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6" name="Line 40"/>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7" name="Line 41"/>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8" name="Line 42"/>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19" name="Line 43"/>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0" name="Line 44"/>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1" name="Line 45"/>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2" name="Line 46"/>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3" name="Line 4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4" name="Line 48"/>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5" name="Line 49"/>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6" name="Line 50"/>
          <p:cNvSpPr>
            <a:spLocks noChangeShapeType="1"/>
          </p:cNvSpPr>
          <p:nvPr/>
        </p:nvSpPr>
        <p:spPr bwMode="auto">
          <a:xfrm>
            <a:off x="3276600" y="3048000"/>
            <a:ext cx="15240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7" name="Line 51"/>
          <p:cNvSpPr>
            <a:spLocks noChangeShapeType="1"/>
          </p:cNvSpPr>
          <p:nvPr/>
        </p:nvSpPr>
        <p:spPr bwMode="auto">
          <a:xfrm flipV="1">
            <a:off x="5181600" y="3048000"/>
            <a:ext cx="2362200" cy="1066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28" name="Text Box 52"/>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Determine the capacity </a:t>
            </a:r>
            <a:r>
              <a:rPr lang="en-US" altLang="en-US" sz="2400" b="1">
                <a:latin typeface="Symbol" panose="05050102010706020507" pitchFamily="18" charset="2"/>
              </a:rPr>
              <a:t>D</a:t>
            </a:r>
            <a:r>
              <a:rPr lang="en-US" altLang="en-US" sz="2400" b="1"/>
              <a:t> of the path.   </a:t>
            </a:r>
          </a:p>
        </p:txBody>
      </p:sp>
      <p:sp>
        <p:nvSpPr>
          <p:cNvPr id="75829" name="Text Box 53"/>
          <p:cNvSpPr txBox="1">
            <a:spLocks noChangeArrowheads="1"/>
          </p:cNvSpPr>
          <p:nvPr/>
        </p:nvSpPr>
        <p:spPr bwMode="auto">
          <a:xfrm>
            <a:off x="2514600" y="5486400"/>
            <a:ext cx="57912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Send </a:t>
            </a:r>
            <a:r>
              <a:rPr lang="en-US" altLang="en-US" sz="2400" b="1">
                <a:latin typeface="Symbol" panose="05050102010706020507" pitchFamily="18" charset="2"/>
              </a:rPr>
              <a:t>D</a:t>
            </a:r>
            <a:r>
              <a:rPr lang="en-US" altLang="en-US" sz="2400" b="1"/>
              <a:t> units of flow in the path.</a:t>
            </a:r>
            <a:br>
              <a:rPr lang="en-US" altLang="en-US" sz="2400" b="1"/>
            </a:br>
            <a:r>
              <a:rPr lang="en-US" altLang="en-US" sz="2400" b="1"/>
              <a:t>Update residual capacities.   </a:t>
            </a:r>
          </a:p>
        </p:txBody>
      </p:sp>
      <p:sp>
        <p:nvSpPr>
          <p:cNvPr id="75830" name="Text Box 54"/>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5831" name="Line 55"/>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5832" name="Line 56"/>
          <p:cNvSpPr>
            <a:spLocks noChangeShapeType="1"/>
          </p:cNvSpPr>
          <p:nvPr/>
        </p:nvSpPr>
        <p:spPr bwMode="auto">
          <a:xfrm flipV="1">
            <a:off x="5181600" y="3048000"/>
            <a:ext cx="2362200" cy="1066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2874039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828"/>
                                        </p:tgtEl>
                                        <p:attrNameLst>
                                          <p:attrName>style.visibility</p:attrName>
                                        </p:attrNameLst>
                                      </p:cBhvr>
                                      <p:to>
                                        <p:strVal val="visible"/>
                                      </p:to>
                                    </p:set>
                                    <p:animEffect transition="in" filter="wipe(left)">
                                      <p:cBhvr>
                                        <p:cTn id="7" dur="500"/>
                                        <p:tgtEl>
                                          <p:spTgt spid="758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829"/>
                                        </p:tgtEl>
                                        <p:attrNameLst>
                                          <p:attrName>style.visibility</p:attrName>
                                        </p:attrNameLst>
                                      </p:cBhvr>
                                      <p:to>
                                        <p:strVal val="visible"/>
                                      </p:to>
                                    </p:set>
                                    <p:animEffect transition="in" filter="wipe(left)">
                                      <p:cBhvr>
                                        <p:cTn id="12" dur="500"/>
                                        <p:tgtEl>
                                          <p:spTgt spid="758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5801"/>
                                        </p:tgtEl>
                                        <p:attrNameLst>
                                          <p:attrName>style.visibility</p:attrName>
                                        </p:attrNameLst>
                                      </p:cBhvr>
                                      <p:to>
                                        <p:strVal val="visible"/>
                                      </p:to>
                                    </p:set>
                                    <p:animEffect transition="in" filter="dissolve">
                                      <p:cBhvr>
                                        <p:cTn id="17" dur="500"/>
                                        <p:tgtEl>
                                          <p:spTgt spid="758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830"/>
                                        </p:tgtEl>
                                        <p:attrNameLst>
                                          <p:attrName>style.visibility</p:attrName>
                                        </p:attrNameLst>
                                      </p:cBhvr>
                                      <p:to>
                                        <p:strVal val="visible"/>
                                      </p:to>
                                    </p:set>
                                    <p:animEffect transition="in" filter="dissolve">
                                      <p:cBhvr>
                                        <p:cTn id="22" dur="500"/>
                                        <p:tgtEl>
                                          <p:spTgt spid="758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75832"/>
                                        </p:tgtEl>
                                        <p:attrNameLst>
                                          <p:attrName>style.visibility</p:attrName>
                                        </p:attrNameLst>
                                      </p:cBhvr>
                                      <p:to>
                                        <p:strVal val="visible"/>
                                      </p:to>
                                    </p:set>
                                    <p:animEffect transition="in" filter="wipe(left)">
                                      <p:cBhvr>
                                        <p:cTn id="27" dur="500"/>
                                        <p:tgtEl>
                                          <p:spTgt spid="7583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5782"/>
                                        </p:tgtEl>
                                        <p:attrNameLst>
                                          <p:attrName>style.visibility</p:attrName>
                                        </p:attrNameLst>
                                      </p:cBhvr>
                                      <p:to>
                                        <p:strVal val="visible"/>
                                      </p:to>
                                    </p:set>
                                    <p:animEffect transition="in" filter="dissolve">
                                      <p:cBhvr>
                                        <p:cTn id="32" dur="500"/>
                                        <p:tgtEl>
                                          <p:spTgt spid="7578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5788"/>
                                        </p:tgtEl>
                                        <p:attrNameLst>
                                          <p:attrName>style.visibility</p:attrName>
                                        </p:attrNameLst>
                                      </p:cBhvr>
                                      <p:to>
                                        <p:strVal val="visible"/>
                                      </p:to>
                                    </p:set>
                                    <p:animEffect transition="in" filter="dissolve">
                                      <p:cBhvr>
                                        <p:cTn id="37" dur="500"/>
                                        <p:tgtEl>
                                          <p:spTgt spid="75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2" grpId="0" animBg="1" autoUpdateAnimBg="0"/>
      <p:bldP spid="75788" grpId="0" animBg="1" autoUpdateAnimBg="0"/>
      <p:bldP spid="75801" grpId="0" animBg="1" autoUpdateAnimBg="0"/>
      <p:bldP spid="75828" grpId="0" animBg="1" autoUpdateAnimBg="0"/>
      <p:bldP spid="75829" grpId="0" animBg="1" autoUpdateAnimBg="0"/>
      <p:bldP spid="75830"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6803" name="Text Box 3"/>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6804" name="Text Box 4"/>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6805" name="Text Box 5"/>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6806" name="Text Box 6"/>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6807" name="Text Box 7"/>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08" name="Text Box 8"/>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09" name="Text Box 9"/>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6810" name="Text Box 10"/>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6811" name="Text Box 11"/>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6812" name="Text Box 12"/>
          <p:cNvSpPr txBox="1">
            <a:spLocks noChangeArrowheads="1"/>
          </p:cNvSpPr>
          <p:nvPr/>
        </p:nvSpPr>
        <p:spPr bwMode="auto">
          <a:xfrm>
            <a:off x="6397625"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13" name="Text Box 13"/>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6814" name="Text Box 14"/>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6815" name="Text Box 15"/>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6816" name="Text Box 16"/>
          <p:cNvSpPr txBox="1">
            <a:spLocks noChangeArrowheads="1"/>
          </p:cNvSpPr>
          <p:nvPr/>
        </p:nvSpPr>
        <p:spPr bwMode="auto">
          <a:xfrm>
            <a:off x="6329363"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6817" name="Text Box 17"/>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18" name="Rectangle 18"/>
          <p:cNvSpPr>
            <a:spLocks noGrp="1" noChangeArrowheads="1"/>
          </p:cNvSpPr>
          <p:nvPr>
            <p:ph type="title"/>
          </p:nvPr>
        </p:nvSpPr>
        <p:spPr/>
        <p:txBody>
          <a:bodyPr/>
          <a:lstStyle/>
          <a:p>
            <a:r>
              <a:rPr lang="en-US" altLang="en-US"/>
              <a:t>Ford-Fulkerson Max Flow</a:t>
            </a:r>
          </a:p>
        </p:txBody>
      </p:sp>
      <p:sp>
        <p:nvSpPr>
          <p:cNvPr id="76819" name="Text Box 19"/>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20" name="Text Box 20"/>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21" name="Text Box 21"/>
          <p:cNvSpPr txBox="1">
            <a:spLocks noChangeArrowheads="1"/>
          </p:cNvSpPr>
          <p:nvPr/>
        </p:nvSpPr>
        <p:spPr bwMode="auto">
          <a:xfrm>
            <a:off x="3657600" y="24384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6822" name="Text Box 22"/>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6823" name="Text Box 23"/>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24" name="Text Box 24"/>
          <p:cNvSpPr txBox="1">
            <a:spLocks noChangeArrowheads="1"/>
          </p:cNvSpPr>
          <p:nvPr/>
        </p:nvSpPr>
        <p:spPr bwMode="auto">
          <a:xfrm>
            <a:off x="49530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6825"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6826"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6827"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6828"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6829"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6830"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6831"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2"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3"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4"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5"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6"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7"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8"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39"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0"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1"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2"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3"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4"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5"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6"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47" name="Text Box 47"/>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Find any s-t path  </a:t>
            </a:r>
          </a:p>
        </p:txBody>
      </p:sp>
      <p:sp>
        <p:nvSpPr>
          <p:cNvPr id="76848" name="Text Box 48"/>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6849" name="Line 49"/>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50" name="Line 50"/>
          <p:cNvSpPr>
            <a:spLocks noChangeShapeType="1"/>
          </p:cNvSpPr>
          <p:nvPr/>
        </p:nvSpPr>
        <p:spPr bwMode="auto">
          <a:xfrm flipV="1">
            <a:off x="3048000" y="1600200"/>
            <a:ext cx="990600" cy="1143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51" name="Line 51"/>
          <p:cNvSpPr>
            <a:spLocks noChangeShapeType="1"/>
          </p:cNvSpPr>
          <p:nvPr/>
        </p:nvSpPr>
        <p:spPr bwMode="auto">
          <a:xfrm>
            <a:off x="4572000" y="1371600"/>
            <a:ext cx="16764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6852" name="Line 52"/>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0114265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47"/>
                                        </p:tgtEl>
                                        <p:attrNameLst>
                                          <p:attrName>style.visibility</p:attrName>
                                        </p:attrNameLst>
                                      </p:cBhvr>
                                      <p:to>
                                        <p:strVal val="visible"/>
                                      </p:to>
                                    </p:set>
                                    <p:animEffect transition="in" filter="wipe(left)">
                                      <p:cBhvr>
                                        <p:cTn id="7" dur="500"/>
                                        <p:tgtEl>
                                          <p:spTgt spid="768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6850"/>
                                        </p:tgtEl>
                                        <p:attrNameLst>
                                          <p:attrName>style.visibility</p:attrName>
                                        </p:attrNameLst>
                                      </p:cBhvr>
                                      <p:to>
                                        <p:strVal val="visible"/>
                                      </p:to>
                                    </p:set>
                                    <p:animEffect transition="in" filter="wipe(left)">
                                      <p:cBhvr>
                                        <p:cTn id="12" dur="500"/>
                                        <p:tgtEl>
                                          <p:spTgt spid="768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6851"/>
                                        </p:tgtEl>
                                        <p:attrNameLst>
                                          <p:attrName>style.visibility</p:attrName>
                                        </p:attrNameLst>
                                      </p:cBhvr>
                                      <p:to>
                                        <p:strVal val="visible"/>
                                      </p:to>
                                    </p:set>
                                    <p:animEffect transition="in" filter="wipe(left)">
                                      <p:cBhvr>
                                        <p:cTn id="17" dur="500"/>
                                        <p:tgtEl>
                                          <p:spTgt spid="768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6852"/>
                                        </p:tgtEl>
                                        <p:attrNameLst>
                                          <p:attrName>style.visibility</p:attrName>
                                        </p:attrNameLst>
                                      </p:cBhvr>
                                      <p:to>
                                        <p:strVal val="visible"/>
                                      </p:to>
                                    </p:set>
                                    <p:animEffect transition="in" filter="wipe(left)">
                                      <p:cBhvr>
                                        <p:cTn id="22" dur="500"/>
                                        <p:tgtEl>
                                          <p:spTgt spid="76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47"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7827"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7828"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29"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0"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1"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7832"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7833"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7834"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5"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6"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7837"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8"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39"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7840"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7841"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7842"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7843"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7844"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7845" name="Rectangle 21"/>
          <p:cNvSpPr>
            <a:spLocks noGrp="1" noChangeArrowheads="1"/>
          </p:cNvSpPr>
          <p:nvPr>
            <p:ph type="title"/>
          </p:nvPr>
        </p:nvSpPr>
        <p:spPr/>
        <p:txBody>
          <a:bodyPr/>
          <a:lstStyle/>
          <a:p>
            <a:r>
              <a:rPr lang="en-US" altLang="en-US"/>
              <a:t>Ford-Fulkerson Max Flow</a:t>
            </a:r>
          </a:p>
        </p:txBody>
      </p:sp>
      <p:sp>
        <p:nvSpPr>
          <p:cNvPr id="77846"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7847"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7848"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7849"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7850"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7851"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7852"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7853"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7854"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7855"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56"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57"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58"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59"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0"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1"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2"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3"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4"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5"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6"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7"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8"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69"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0"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1"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7872"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3" name="Line 49"/>
          <p:cNvSpPr>
            <a:spLocks noChangeShapeType="1"/>
          </p:cNvSpPr>
          <p:nvPr/>
        </p:nvSpPr>
        <p:spPr bwMode="auto">
          <a:xfrm flipV="1">
            <a:off x="3048000" y="1600200"/>
            <a:ext cx="990600" cy="1143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4" name="Line 50"/>
          <p:cNvSpPr>
            <a:spLocks noChangeShapeType="1"/>
          </p:cNvSpPr>
          <p:nvPr/>
        </p:nvSpPr>
        <p:spPr bwMode="auto">
          <a:xfrm>
            <a:off x="4572000" y="1371600"/>
            <a:ext cx="1676400" cy="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5" name="Line 51"/>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6" name="Line 52"/>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7" name="Line 53"/>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8" name="Line 54"/>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7879" name="Text Box 55"/>
          <p:cNvSpPr txBox="1">
            <a:spLocks noChangeArrowheads="1"/>
          </p:cNvSpPr>
          <p:nvPr/>
        </p:nvSpPr>
        <p:spPr bwMode="auto">
          <a:xfrm>
            <a:off x="2438400" y="4724400"/>
            <a:ext cx="58674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Determine the capacity </a:t>
            </a:r>
            <a:r>
              <a:rPr lang="en-US" altLang="en-US" sz="2400" b="1">
                <a:latin typeface="Symbol" panose="05050102010706020507" pitchFamily="18" charset="2"/>
              </a:rPr>
              <a:t>D</a:t>
            </a:r>
            <a:r>
              <a:rPr lang="en-US" altLang="en-US" sz="2400" b="1"/>
              <a:t> of the path.   </a:t>
            </a:r>
          </a:p>
        </p:txBody>
      </p:sp>
      <p:sp>
        <p:nvSpPr>
          <p:cNvPr id="77880" name="Text Box 56"/>
          <p:cNvSpPr txBox="1">
            <a:spLocks noChangeArrowheads="1"/>
          </p:cNvSpPr>
          <p:nvPr/>
        </p:nvSpPr>
        <p:spPr bwMode="auto">
          <a:xfrm>
            <a:off x="2514600" y="5308600"/>
            <a:ext cx="57912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Send </a:t>
            </a:r>
            <a:r>
              <a:rPr lang="en-US" altLang="en-US" sz="2400" b="1">
                <a:latin typeface="Symbol" panose="05050102010706020507" pitchFamily="18" charset="2"/>
              </a:rPr>
              <a:t>D</a:t>
            </a:r>
            <a:r>
              <a:rPr lang="en-US" altLang="en-US" sz="2400" b="1"/>
              <a:t> units of flow in the path.</a:t>
            </a:r>
            <a:br>
              <a:rPr lang="en-US" altLang="en-US" sz="2400" b="1"/>
            </a:br>
            <a:r>
              <a:rPr lang="en-US" altLang="en-US" sz="2400" b="1"/>
              <a:t>Update residual capacities.   </a:t>
            </a:r>
          </a:p>
        </p:txBody>
      </p:sp>
      <p:sp>
        <p:nvSpPr>
          <p:cNvPr id="77881" name="Line 57"/>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98920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79"/>
                                        </p:tgtEl>
                                        <p:attrNameLst>
                                          <p:attrName>style.visibility</p:attrName>
                                        </p:attrNameLst>
                                      </p:cBhvr>
                                      <p:to>
                                        <p:strVal val="visible"/>
                                      </p:to>
                                    </p:set>
                                    <p:animEffect transition="in" filter="wipe(left)">
                                      <p:cBhvr>
                                        <p:cTn id="7" dur="500"/>
                                        <p:tgtEl>
                                          <p:spTgt spid="778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880"/>
                                        </p:tgtEl>
                                        <p:attrNameLst>
                                          <p:attrName>style.visibility</p:attrName>
                                        </p:attrNameLst>
                                      </p:cBhvr>
                                      <p:to>
                                        <p:strVal val="visible"/>
                                      </p:to>
                                    </p:set>
                                    <p:animEffect transition="in" filter="wipe(left)">
                                      <p:cBhvr>
                                        <p:cTn id="12" dur="500"/>
                                        <p:tgtEl>
                                          <p:spTgt spid="778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7847"/>
                                        </p:tgtEl>
                                        <p:attrNameLst>
                                          <p:attrName>style.visibility</p:attrName>
                                        </p:attrNameLst>
                                      </p:cBhvr>
                                      <p:to>
                                        <p:strVal val="visible"/>
                                      </p:to>
                                    </p:set>
                                    <p:animEffect transition="in" filter="dissolve">
                                      <p:cBhvr>
                                        <p:cTn id="17" dur="500"/>
                                        <p:tgtEl>
                                          <p:spTgt spid="778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77876"/>
                                        </p:tgtEl>
                                        <p:attrNameLst>
                                          <p:attrName>style.visibility</p:attrName>
                                        </p:attrNameLst>
                                      </p:cBhvr>
                                      <p:to>
                                        <p:strVal val="visible"/>
                                      </p:to>
                                    </p:set>
                                    <p:animEffect transition="in" filter="wipe(right)">
                                      <p:cBhvr>
                                        <p:cTn id="22" dur="500"/>
                                        <p:tgtEl>
                                          <p:spTgt spid="778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7830"/>
                                        </p:tgtEl>
                                        <p:attrNameLst>
                                          <p:attrName>style.visibility</p:attrName>
                                        </p:attrNameLst>
                                      </p:cBhvr>
                                      <p:to>
                                        <p:strVal val="visible"/>
                                      </p:to>
                                    </p:set>
                                    <p:animEffect transition="in" filter="dissolve">
                                      <p:cBhvr>
                                        <p:cTn id="27" dur="500"/>
                                        <p:tgtEl>
                                          <p:spTgt spid="778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7839"/>
                                        </p:tgtEl>
                                        <p:attrNameLst>
                                          <p:attrName>style.visibility</p:attrName>
                                        </p:attrNameLst>
                                      </p:cBhvr>
                                      <p:to>
                                        <p:strVal val="visible"/>
                                      </p:to>
                                    </p:set>
                                    <p:animEffect transition="in" filter="dissolve">
                                      <p:cBhvr>
                                        <p:cTn id="32" dur="500"/>
                                        <p:tgtEl>
                                          <p:spTgt spid="778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77877"/>
                                        </p:tgtEl>
                                        <p:attrNameLst>
                                          <p:attrName>style.visibility</p:attrName>
                                        </p:attrNameLst>
                                      </p:cBhvr>
                                      <p:to>
                                        <p:strVal val="visible"/>
                                      </p:to>
                                    </p:set>
                                    <p:animEffect transition="in" filter="wipe(right)">
                                      <p:cBhvr>
                                        <p:cTn id="37" dur="500"/>
                                        <p:tgtEl>
                                          <p:spTgt spid="778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7828"/>
                                        </p:tgtEl>
                                        <p:attrNameLst>
                                          <p:attrName>style.visibility</p:attrName>
                                        </p:attrNameLst>
                                      </p:cBhvr>
                                      <p:to>
                                        <p:strVal val="visible"/>
                                      </p:to>
                                    </p:set>
                                    <p:animEffect transition="in" filter="dissolve">
                                      <p:cBhvr>
                                        <p:cTn id="42" dur="500"/>
                                        <p:tgtEl>
                                          <p:spTgt spid="778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77881"/>
                                        </p:tgtEl>
                                        <p:attrNameLst>
                                          <p:attrName>style.visibility</p:attrName>
                                        </p:attrNameLst>
                                      </p:cBhvr>
                                      <p:to>
                                        <p:strVal val="visible"/>
                                      </p:to>
                                    </p:set>
                                    <p:animEffect transition="in" filter="wipe(left)">
                                      <p:cBhvr>
                                        <p:cTn id="47" dur="500"/>
                                        <p:tgtEl>
                                          <p:spTgt spid="778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7846"/>
                                        </p:tgtEl>
                                        <p:attrNameLst>
                                          <p:attrName>style.visibility</p:attrName>
                                        </p:attrNameLst>
                                      </p:cBhvr>
                                      <p:to>
                                        <p:strVal val="visible"/>
                                      </p:to>
                                    </p:set>
                                    <p:animEffect transition="in" filter="dissolve">
                                      <p:cBhvr>
                                        <p:cTn id="52" dur="500"/>
                                        <p:tgtEl>
                                          <p:spTgt spid="7784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77878"/>
                                        </p:tgtEl>
                                        <p:attrNameLst>
                                          <p:attrName>style.visibility</p:attrName>
                                        </p:attrNameLst>
                                      </p:cBhvr>
                                      <p:to>
                                        <p:strVal val="visible"/>
                                      </p:to>
                                    </p:set>
                                    <p:animEffect transition="in" filter="wipe(right)">
                                      <p:cBhvr>
                                        <p:cTn id="57" dur="500"/>
                                        <p:tgtEl>
                                          <p:spTgt spid="7787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7829"/>
                                        </p:tgtEl>
                                        <p:attrNameLst>
                                          <p:attrName>style.visibility</p:attrName>
                                        </p:attrNameLst>
                                      </p:cBhvr>
                                      <p:to>
                                        <p:strVal val="visible"/>
                                      </p:to>
                                    </p:set>
                                    <p:animEffect transition="in" filter="dissolve">
                                      <p:cBhvr>
                                        <p:cTn id="62" dur="500"/>
                                        <p:tgtEl>
                                          <p:spTgt spid="77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animBg="1" autoUpdateAnimBg="0"/>
      <p:bldP spid="77829" grpId="0" animBg="1" autoUpdateAnimBg="0"/>
      <p:bldP spid="77830" grpId="0" animBg="1" autoUpdateAnimBg="0"/>
      <p:bldP spid="77839" grpId="0" animBg="1" autoUpdateAnimBg="0"/>
      <p:bldP spid="77846" grpId="0" animBg="1" autoUpdateAnimBg="0"/>
      <p:bldP spid="77847" grpId="0" animBg="1" autoUpdateAnimBg="0"/>
      <p:bldP spid="77879" grpId="0" animBg="1" autoUpdateAnimBg="0"/>
      <p:bldP spid="77880" grpId="0" animBg="1"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8851"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8852"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53"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54"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55"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8856"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8857"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8858"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59"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60"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8861"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62"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63"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8864"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8865"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8866"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8867"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8868"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8869" name="Rectangle 21"/>
          <p:cNvSpPr>
            <a:spLocks noGrp="1" noChangeArrowheads="1"/>
          </p:cNvSpPr>
          <p:nvPr>
            <p:ph type="title"/>
          </p:nvPr>
        </p:nvSpPr>
        <p:spPr/>
        <p:txBody>
          <a:bodyPr/>
          <a:lstStyle/>
          <a:p>
            <a:r>
              <a:rPr lang="en-US" altLang="en-US"/>
              <a:t>Ford-Fulkerson Max Flow</a:t>
            </a:r>
          </a:p>
        </p:txBody>
      </p:sp>
      <p:sp>
        <p:nvSpPr>
          <p:cNvPr id="78870"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8871"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8872"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8873"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8874"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8875"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8876"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8877"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8878"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8879"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0"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1"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2"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3"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4"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5"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6"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7"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8"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89"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0"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1"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2"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3"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4"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5"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8896"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7" name="Line 49"/>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8" name="Line 50"/>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899" name="Line 51"/>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900" name="Line 52"/>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901" name="Text Box 53"/>
          <p:cNvSpPr txBox="1">
            <a:spLocks noChangeArrowheads="1"/>
          </p:cNvSpPr>
          <p:nvPr/>
        </p:nvSpPr>
        <p:spPr bwMode="auto">
          <a:xfrm>
            <a:off x="2438400" y="4724400"/>
            <a:ext cx="58674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There is no s-t path in the residual network.  This flow is optimal </a:t>
            </a:r>
          </a:p>
        </p:txBody>
      </p:sp>
      <p:sp>
        <p:nvSpPr>
          <p:cNvPr id="78902" name="Line 54"/>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1735316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901"/>
                                        </p:tgtEl>
                                        <p:attrNameLst>
                                          <p:attrName>style.visibility</p:attrName>
                                        </p:attrNameLst>
                                      </p:cBhvr>
                                      <p:to>
                                        <p:strVal val="visible"/>
                                      </p:to>
                                    </p:set>
                                    <p:animEffect transition="in" filter="wipe(left)">
                                      <p:cBhvr>
                                        <p:cTn id="7" dur="500"/>
                                        <p:tgtEl>
                                          <p:spTgt spid="78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01"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5638800" y="17526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9875" name="Text Box 3"/>
          <p:cNvSpPr txBox="1">
            <a:spLocks noChangeArrowheads="1"/>
          </p:cNvSpPr>
          <p:nvPr/>
        </p:nvSpPr>
        <p:spPr bwMode="auto">
          <a:xfrm>
            <a:off x="4949825"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9876" name="Text Box 4"/>
          <p:cNvSpPr txBox="1">
            <a:spLocks noChangeArrowheads="1"/>
          </p:cNvSpPr>
          <p:nvPr/>
        </p:nvSpPr>
        <p:spPr bwMode="auto">
          <a:xfrm>
            <a:off x="5254625" y="15240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77" name="Text Box 5"/>
          <p:cNvSpPr txBox="1">
            <a:spLocks noChangeArrowheads="1"/>
          </p:cNvSpPr>
          <p:nvPr/>
        </p:nvSpPr>
        <p:spPr bwMode="auto">
          <a:xfrm>
            <a:off x="6705600" y="22860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78" name="Text Box 6"/>
          <p:cNvSpPr txBox="1">
            <a:spLocks noChangeArrowheads="1"/>
          </p:cNvSpPr>
          <p:nvPr/>
        </p:nvSpPr>
        <p:spPr bwMode="auto">
          <a:xfrm>
            <a:off x="3733800" y="2133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79" name="Text Box 7"/>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4</a:t>
            </a:r>
          </a:p>
        </p:txBody>
      </p:sp>
      <p:sp>
        <p:nvSpPr>
          <p:cNvPr id="79880" name="Text Box 8"/>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9881" name="Text Box 9"/>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9882" name="Text Box 10"/>
          <p:cNvSpPr txBox="1">
            <a:spLocks noChangeArrowheads="1"/>
          </p:cNvSpPr>
          <p:nvPr/>
        </p:nvSpPr>
        <p:spPr bwMode="auto">
          <a:xfrm>
            <a:off x="6248400" y="39020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83" name="Text Box 11"/>
          <p:cNvSpPr txBox="1">
            <a:spLocks noChangeArrowheads="1"/>
          </p:cNvSpPr>
          <p:nvPr/>
        </p:nvSpPr>
        <p:spPr bwMode="auto">
          <a:xfrm>
            <a:off x="3505200" y="367347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84" name="Text Box 12"/>
          <p:cNvSpPr txBox="1">
            <a:spLocks noChangeArrowheads="1"/>
          </p:cNvSpPr>
          <p:nvPr/>
        </p:nvSpPr>
        <p:spPr bwMode="auto">
          <a:xfrm>
            <a:off x="3806825" y="3124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9885" name="Text Box 13"/>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86" name="Text Box 14"/>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87" name="Text Box 15"/>
          <p:cNvSpPr txBox="1">
            <a:spLocks noChangeArrowheads="1"/>
          </p:cNvSpPr>
          <p:nvPr/>
        </p:nvSpPr>
        <p:spPr bwMode="auto">
          <a:xfrm>
            <a:off x="5102225" y="990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3</a:t>
            </a:r>
          </a:p>
        </p:txBody>
      </p:sp>
      <p:sp>
        <p:nvSpPr>
          <p:cNvPr id="79888" name="Text Box 16"/>
          <p:cNvSpPr txBox="1">
            <a:spLocks noChangeArrowheads="1"/>
          </p:cNvSpPr>
          <p:nvPr/>
        </p:nvSpPr>
        <p:spPr bwMode="auto">
          <a:xfrm>
            <a:off x="6248400" y="38862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9889" name="Text Box 17"/>
          <p:cNvSpPr txBox="1">
            <a:spLocks noChangeArrowheads="1"/>
          </p:cNvSpPr>
          <p:nvPr/>
        </p:nvSpPr>
        <p:spPr bwMode="auto">
          <a:xfrm>
            <a:off x="4340225"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9890" name="Text Box 18"/>
          <p:cNvSpPr txBox="1">
            <a:spLocks noChangeArrowheads="1"/>
          </p:cNvSpPr>
          <p:nvPr/>
        </p:nvSpPr>
        <p:spPr bwMode="auto">
          <a:xfrm>
            <a:off x="4800600"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1</a:t>
            </a:r>
          </a:p>
        </p:txBody>
      </p:sp>
      <p:sp>
        <p:nvSpPr>
          <p:cNvPr id="79891" name="Text Box 19"/>
          <p:cNvSpPr txBox="1">
            <a:spLocks noChangeArrowheads="1"/>
          </p:cNvSpPr>
          <p:nvPr/>
        </p:nvSpPr>
        <p:spPr bwMode="auto">
          <a:xfrm>
            <a:off x="6478588" y="2971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9892" name="Text Box 20"/>
          <p:cNvSpPr txBox="1">
            <a:spLocks noChangeArrowheads="1"/>
          </p:cNvSpPr>
          <p:nvPr/>
        </p:nvSpPr>
        <p:spPr bwMode="auto">
          <a:xfrm>
            <a:off x="4803775" y="3352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9893" name="Rectangle 21"/>
          <p:cNvSpPr>
            <a:spLocks noGrp="1" noChangeArrowheads="1"/>
          </p:cNvSpPr>
          <p:nvPr>
            <p:ph type="title"/>
          </p:nvPr>
        </p:nvSpPr>
        <p:spPr/>
        <p:txBody>
          <a:bodyPr/>
          <a:lstStyle/>
          <a:p>
            <a:r>
              <a:rPr lang="en-US" altLang="en-US"/>
              <a:t>Ford-Fulkerson Max Flow</a:t>
            </a:r>
          </a:p>
        </p:txBody>
      </p:sp>
      <p:sp>
        <p:nvSpPr>
          <p:cNvPr id="79894" name="Text Box 22"/>
          <p:cNvSpPr txBox="1">
            <a:spLocks noChangeArrowheads="1"/>
          </p:cNvSpPr>
          <p:nvPr/>
        </p:nvSpPr>
        <p:spPr bwMode="auto">
          <a:xfrm>
            <a:off x="7086600" y="1828800"/>
            <a:ext cx="53816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endParaRPr lang="en-US" altLang="en-US" sz="2400" b="1"/>
          </a:p>
        </p:txBody>
      </p:sp>
      <p:sp>
        <p:nvSpPr>
          <p:cNvPr id="79895" name="Text Box 23"/>
          <p:cNvSpPr txBox="1">
            <a:spLocks noChangeArrowheads="1"/>
          </p:cNvSpPr>
          <p:nvPr/>
        </p:nvSpPr>
        <p:spPr bwMode="auto">
          <a:xfrm>
            <a:off x="3276600" y="18288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79896" name="Text Box 24"/>
          <p:cNvSpPr txBox="1">
            <a:spLocks noChangeArrowheads="1"/>
          </p:cNvSpPr>
          <p:nvPr/>
        </p:nvSpPr>
        <p:spPr bwMode="auto">
          <a:xfrm>
            <a:off x="3810000" y="3108325"/>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79897" name="Oval 25"/>
          <p:cNvSpPr>
            <a:spLocks noChangeArrowheads="1"/>
          </p:cNvSpPr>
          <p:nvPr/>
        </p:nvSpPr>
        <p:spPr bwMode="auto">
          <a:xfrm>
            <a:off x="27432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9898" name="Oval 26"/>
          <p:cNvSpPr>
            <a:spLocks noChangeArrowheads="1"/>
          </p:cNvSpPr>
          <p:nvPr/>
        </p:nvSpPr>
        <p:spPr bwMode="auto">
          <a:xfrm>
            <a:off x="40386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9899" name="Oval 27"/>
          <p:cNvSpPr>
            <a:spLocks noChangeArrowheads="1"/>
          </p:cNvSpPr>
          <p:nvPr/>
        </p:nvSpPr>
        <p:spPr bwMode="auto">
          <a:xfrm>
            <a:off x="53340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9900" name="Oval 28"/>
          <p:cNvSpPr>
            <a:spLocks noChangeArrowheads="1"/>
          </p:cNvSpPr>
          <p:nvPr/>
        </p:nvSpPr>
        <p:spPr bwMode="auto">
          <a:xfrm>
            <a:off x="6248400" y="1295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9901" name="Oval 29"/>
          <p:cNvSpPr>
            <a:spLocks noChangeArrowheads="1"/>
          </p:cNvSpPr>
          <p:nvPr/>
        </p:nvSpPr>
        <p:spPr bwMode="auto">
          <a:xfrm>
            <a:off x="4724400" y="39624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79902" name="Oval 30"/>
          <p:cNvSpPr>
            <a:spLocks noChangeArrowheads="1"/>
          </p:cNvSpPr>
          <p:nvPr/>
        </p:nvSpPr>
        <p:spPr bwMode="auto">
          <a:xfrm>
            <a:off x="7543800" y="2743200"/>
            <a:ext cx="533400" cy="533400"/>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79903" name="Line 31"/>
          <p:cNvSpPr>
            <a:spLocks noChangeShapeType="1"/>
          </p:cNvSpPr>
          <p:nvPr/>
        </p:nvSpPr>
        <p:spPr bwMode="auto">
          <a:xfrm>
            <a:off x="3276600" y="3048000"/>
            <a:ext cx="15240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4" name="Line 32"/>
          <p:cNvSpPr>
            <a:spLocks noChangeShapeType="1"/>
          </p:cNvSpPr>
          <p:nvPr/>
        </p:nvSpPr>
        <p:spPr bwMode="auto">
          <a:xfrm flipV="1">
            <a:off x="3048000" y="1600200"/>
            <a:ext cx="990600" cy="11430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5" name="Line 33"/>
          <p:cNvSpPr>
            <a:spLocks noChangeShapeType="1"/>
          </p:cNvSpPr>
          <p:nvPr/>
        </p:nvSpPr>
        <p:spPr bwMode="auto">
          <a:xfrm flipH="1" flipV="1">
            <a:off x="4572000" y="1676400"/>
            <a:ext cx="990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6" name="Line 34"/>
          <p:cNvSpPr>
            <a:spLocks noChangeShapeType="1"/>
          </p:cNvSpPr>
          <p:nvPr/>
        </p:nvSpPr>
        <p:spPr bwMode="auto">
          <a:xfrm>
            <a:off x="4572000" y="1371600"/>
            <a:ext cx="1676400"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7" name="Line 35"/>
          <p:cNvSpPr>
            <a:spLocks noChangeShapeType="1"/>
          </p:cNvSpPr>
          <p:nvPr/>
        </p:nvSpPr>
        <p:spPr bwMode="auto">
          <a:xfrm flipH="1">
            <a:off x="5638800" y="1676400"/>
            <a:ext cx="609600" cy="1066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8" name="Line 36"/>
          <p:cNvSpPr>
            <a:spLocks noChangeShapeType="1"/>
          </p:cNvSpPr>
          <p:nvPr/>
        </p:nvSpPr>
        <p:spPr bwMode="auto">
          <a:xfrm>
            <a:off x="6781800" y="1752600"/>
            <a:ext cx="838200" cy="9906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09" name="Line 37"/>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0" name="Line 38"/>
          <p:cNvSpPr>
            <a:spLocks noChangeShapeType="1"/>
          </p:cNvSpPr>
          <p:nvPr/>
        </p:nvSpPr>
        <p:spPr bwMode="auto">
          <a:xfrm flipV="1">
            <a:off x="5029200" y="3200400"/>
            <a:ext cx="381000" cy="6858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1" name="Line 39"/>
          <p:cNvSpPr>
            <a:spLocks noChangeShapeType="1"/>
          </p:cNvSpPr>
          <p:nvPr/>
        </p:nvSpPr>
        <p:spPr bwMode="auto">
          <a:xfrm flipH="1">
            <a:off x="5181600" y="3276600"/>
            <a:ext cx="381000" cy="7620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2" name="Line 40"/>
          <p:cNvSpPr>
            <a:spLocks noChangeShapeType="1"/>
          </p:cNvSpPr>
          <p:nvPr/>
        </p:nvSpPr>
        <p:spPr bwMode="auto">
          <a:xfrm flipH="1">
            <a:off x="5867400" y="29718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3" name="Line 41"/>
          <p:cNvSpPr>
            <a:spLocks noChangeShapeType="1"/>
          </p:cNvSpPr>
          <p:nvPr/>
        </p:nvSpPr>
        <p:spPr bwMode="auto">
          <a:xfrm flipV="1">
            <a:off x="5029200" y="3200400"/>
            <a:ext cx="381000" cy="6858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4" name="Line 42"/>
          <p:cNvSpPr>
            <a:spLocks noChangeShapeType="1"/>
          </p:cNvSpPr>
          <p:nvPr/>
        </p:nvSpPr>
        <p:spPr bwMode="auto">
          <a:xfrm flipH="1">
            <a:off x="5181600" y="3276600"/>
            <a:ext cx="381000" cy="7620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5" name="Line 43"/>
          <p:cNvSpPr>
            <a:spLocks noChangeShapeType="1"/>
          </p:cNvSpPr>
          <p:nvPr/>
        </p:nvSpPr>
        <p:spPr bwMode="auto">
          <a:xfrm flipH="1" flipV="1">
            <a:off x="3352800" y="2971800"/>
            <a:ext cx="19050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6" name="Line 44"/>
          <p:cNvSpPr>
            <a:spLocks noChangeShapeType="1"/>
          </p:cNvSpPr>
          <p:nvPr/>
        </p:nvSpPr>
        <p:spPr bwMode="auto">
          <a:xfrm flipV="1">
            <a:off x="5029200" y="3200400"/>
            <a:ext cx="381000" cy="685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7" name="Line 45"/>
          <p:cNvSpPr>
            <a:spLocks noChangeShapeType="1"/>
          </p:cNvSpPr>
          <p:nvPr/>
        </p:nvSpPr>
        <p:spPr bwMode="auto">
          <a:xfrm flipH="1">
            <a:off x="5257800" y="3276600"/>
            <a:ext cx="2362200" cy="10668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8" name="Line 46"/>
          <p:cNvSpPr>
            <a:spLocks noChangeShapeType="1"/>
          </p:cNvSpPr>
          <p:nvPr/>
        </p:nvSpPr>
        <p:spPr bwMode="auto">
          <a:xfrm flipH="1">
            <a:off x="5181600" y="3276600"/>
            <a:ext cx="381000" cy="7620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19" name="Text Box 47"/>
          <p:cNvSpPr txBox="1">
            <a:spLocks noChangeArrowheads="1"/>
          </p:cNvSpPr>
          <p:nvPr/>
        </p:nvSpPr>
        <p:spPr bwMode="auto">
          <a:xfrm>
            <a:off x="3505200" y="3657600"/>
            <a:ext cx="53657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solidFill>
                  <a:srgbClr val="009900"/>
                </a:solidFill>
              </a:rPr>
              <a:t>2</a:t>
            </a:r>
          </a:p>
        </p:txBody>
      </p:sp>
      <p:sp>
        <p:nvSpPr>
          <p:cNvPr id="79920" name="Line 48"/>
          <p:cNvSpPr>
            <a:spLocks noChangeShapeType="1"/>
          </p:cNvSpPr>
          <p:nvPr/>
        </p:nvSpPr>
        <p:spPr bwMode="auto">
          <a:xfrm flipH="1" flipV="1">
            <a:off x="3124200" y="3276600"/>
            <a:ext cx="15240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1" name="Line 49"/>
          <p:cNvSpPr>
            <a:spLocks noChangeShapeType="1"/>
          </p:cNvSpPr>
          <p:nvPr/>
        </p:nvSpPr>
        <p:spPr bwMode="auto">
          <a:xfrm>
            <a:off x="6781800" y="1752600"/>
            <a:ext cx="838200" cy="990600"/>
          </a:xfrm>
          <a:prstGeom prst="line">
            <a:avLst/>
          </a:prstGeom>
          <a:noFill/>
          <a:ln w="57150">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2" name="Line 50"/>
          <p:cNvSpPr>
            <a:spLocks noChangeShapeType="1"/>
          </p:cNvSpPr>
          <p:nvPr/>
        </p:nvSpPr>
        <p:spPr bwMode="auto">
          <a:xfrm flipH="1">
            <a:off x="3276600" y="1828800"/>
            <a:ext cx="858838"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3" name="Line 51"/>
          <p:cNvSpPr>
            <a:spLocks noChangeShapeType="1"/>
          </p:cNvSpPr>
          <p:nvPr/>
        </p:nvSpPr>
        <p:spPr bwMode="auto">
          <a:xfrm flipH="1" flipV="1">
            <a:off x="4572000" y="1600200"/>
            <a:ext cx="1600200" cy="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4" name="Line 52"/>
          <p:cNvSpPr>
            <a:spLocks noChangeShapeType="1"/>
          </p:cNvSpPr>
          <p:nvPr/>
        </p:nvSpPr>
        <p:spPr bwMode="auto">
          <a:xfrm flipH="1" flipV="1">
            <a:off x="6629400" y="1905000"/>
            <a:ext cx="838200" cy="990600"/>
          </a:xfrm>
          <a:prstGeom prst="line">
            <a:avLst/>
          </a:prstGeom>
          <a:noFill/>
          <a:ln w="28575">
            <a:solidFill>
              <a:srgbClr val="0099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5" name="Text Box 53"/>
          <p:cNvSpPr txBox="1">
            <a:spLocks noChangeArrowheads="1"/>
          </p:cNvSpPr>
          <p:nvPr/>
        </p:nvSpPr>
        <p:spPr bwMode="auto">
          <a:xfrm>
            <a:off x="2438400" y="4724400"/>
            <a:ext cx="5867400" cy="822325"/>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These are the nodes that are reachable from node s.</a:t>
            </a:r>
          </a:p>
        </p:txBody>
      </p:sp>
      <p:sp>
        <p:nvSpPr>
          <p:cNvPr id="79926" name="Line 54"/>
          <p:cNvSpPr>
            <a:spLocks noChangeShapeType="1"/>
          </p:cNvSpPr>
          <p:nvPr/>
        </p:nvSpPr>
        <p:spPr bwMode="auto">
          <a:xfrm>
            <a:off x="6781800" y="1752600"/>
            <a:ext cx="838200" cy="990600"/>
          </a:xfrm>
          <a:prstGeom prst="line">
            <a:avLst/>
          </a:prstGeom>
          <a:noFill/>
          <a:ln w="57150">
            <a:solidFill>
              <a:schemeClr val="bg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927" name="Oval 55"/>
          <p:cNvSpPr>
            <a:spLocks noChangeArrowheads="1"/>
          </p:cNvSpPr>
          <p:nvPr/>
        </p:nvSpPr>
        <p:spPr bwMode="auto">
          <a:xfrm>
            <a:off x="27432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79928" name="Oval 56"/>
          <p:cNvSpPr>
            <a:spLocks noChangeArrowheads="1"/>
          </p:cNvSpPr>
          <p:nvPr/>
        </p:nvSpPr>
        <p:spPr bwMode="auto">
          <a:xfrm>
            <a:off x="40386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79929" name="Oval 57"/>
          <p:cNvSpPr>
            <a:spLocks noChangeArrowheads="1"/>
          </p:cNvSpPr>
          <p:nvPr/>
        </p:nvSpPr>
        <p:spPr bwMode="auto">
          <a:xfrm>
            <a:off x="5334000" y="27432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79930" name="Oval 58"/>
          <p:cNvSpPr>
            <a:spLocks noChangeArrowheads="1"/>
          </p:cNvSpPr>
          <p:nvPr/>
        </p:nvSpPr>
        <p:spPr bwMode="auto">
          <a:xfrm>
            <a:off x="6248400" y="1295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79931" name="Oval 59"/>
          <p:cNvSpPr>
            <a:spLocks noChangeArrowheads="1"/>
          </p:cNvSpPr>
          <p:nvPr/>
        </p:nvSpPr>
        <p:spPr bwMode="auto">
          <a:xfrm>
            <a:off x="4724400" y="3962400"/>
            <a:ext cx="533400" cy="533400"/>
          </a:xfrm>
          <a:prstGeom prst="ellipse">
            <a:avLst/>
          </a:prstGeom>
          <a:solidFill>
            <a:srgbClr val="FF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Tree>
    <p:extLst>
      <p:ext uri="{BB962C8B-B14F-4D97-AF65-F5344CB8AC3E}">
        <p14:creationId xmlns:p14="http://schemas.microsoft.com/office/powerpoint/2010/main" val="1956042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925"/>
                                        </p:tgtEl>
                                        <p:attrNameLst>
                                          <p:attrName>style.visibility</p:attrName>
                                        </p:attrNameLst>
                                      </p:cBhvr>
                                      <p:to>
                                        <p:strVal val="visible"/>
                                      </p:to>
                                    </p:set>
                                    <p:animEffect transition="in" filter="wipe(left)">
                                      <p:cBhvr>
                                        <p:cTn id="7" dur="500"/>
                                        <p:tgtEl>
                                          <p:spTgt spid="799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9927"/>
                                        </p:tgtEl>
                                        <p:attrNameLst>
                                          <p:attrName>style.visibility</p:attrName>
                                        </p:attrNameLst>
                                      </p:cBhvr>
                                      <p:to>
                                        <p:strVal val="visible"/>
                                      </p:to>
                                    </p:set>
                                    <p:animEffect transition="in" filter="dissolve">
                                      <p:cBhvr>
                                        <p:cTn id="12" dur="500"/>
                                        <p:tgtEl>
                                          <p:spTgt spid="799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9928"/>
                                        </p:tgtEl>
                                        <p:attrNameLst>
                                          <p:attrName>style.visibility</p:attrName>
                                        </p:attrNameLst>
                                      </p:cBhvr>
                                      <p:to>
                                        <p:strVal val="visible"/>
                                      </p:to>
                                    </p:set>
                                    <p:animEffect transition="in" filter="dissolve">
                                      <p:cBhvr>
                                        <p:cTn id="17" dur="500"/>
                                        <p:tgtEl>
                                          <p:spTgt spid="799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9929"/>
                                        </p:tgtEl>
                                        <p:attrNameLst>
                                          <p:attrName>style.visibility</p:attrName>
                                        </p:attrNameLst>
                                      </p:cBhvr>
                                      <p:to>
                                        <p:strVal val="visible"/>
                                      </p:to>
                                    </p:set>
                                    <p:animEffect transition="in" filter="dissolve">
                                      <p:cBhvr>
                                        <p:cTn id="22" dur="500"/>
                                        <p:tgtEl>
                                          <p:spTgt spid="799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9930"/>
                                        </p:tgtEl>
                                        <p:attrNameLst>
                                          <p:attrName>style.visibility</p:attrName>
                                        </p:attrNameLst>
                                      </p:cBhvr>
                                      <p:to>
                                        <p:strVal val="visible"/>
                                      </p:to>
                                    </p:set>
                                    <p:animEffect transition="in" filter="dissolve">
                                      <p:cBhvr>
                                        <p:cTn id="27" dur="500"/>
                                        <p:tgtEl>
                                          <p:spTgt spid="799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9931"/>
                                        </p:tgtEl>
                                        <p:attrNameLst>
                                          <p:attrName>style.visibility</p:attrName>
                                        </p:attrNameLst>
                                      </p:cBhvr>
                                      <p:to>
                                        <p:strVal val="visible"/>
                                      </p:to>
                                    </p:set>
                                    <p:animEffect transition="in" filter="dissolve">
                                      <p:cBhvr>
                                        <p:cTn id="32" dur="500"/>
                                        <p:tgtEl>
                                          <p:spTgt spid="79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25" grpId="0" animBg="1" autoUpdateAnimBg="0"/>
      <p:bldP spid="79927" grpId="0" animBg="1" autoUpdateAnimBg="0"/>
      <p:bldP spid="79928" grpId="0" animBg="1" autoUpdateAnimBg="0"/>
      <p:bldP spid="79929" grpId="0" animBg="1" autoUpdateAnimBg="0"/>
      <p:bldP spid="79930" grpId="0" animBg="1" autoUpdateAnimBg="0"/>
      <p:bldP spid="79931"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en-US"/>
              <a:t>Ford-Fulkerson Max Flow</a:t>
            </a:r>
          </a:p>
        </p:txBody>
      </p:sp>
      <p:grpSp>
        <p:nvGrpSpPr>
          <p:cNvPr id="80899" name="Group 3"/>
          <p:cNvGrpSpPr>
            <a:grpSpLocks/>
          </p:cNvGrpSpPr>
          <p:nvPr/>
        </p:nvGrpSpPr>
        <p:grpSpPr bwMode="auto">
          <a:xfrm>
            <a:off x="2743200" y="990600"/>
            <a:ext cx="5334000" cy="3505200"/>
            <a:chOff x="1728" y="624"/>
            <a:chExt cx="3360" cy="2208"/>
          </a:xfrm>
        </p:grpSpPr>
        <p:sp>
          <p:nvSpPr>
            <p:cNvPr id="80900" name="Text Box 4"/>
            <p:cNvSpPr txBox="1">
              <a:spLocks noChangeArrowheads="1"/>
            </p:cNvSpPr>
            <p:nvPr/>
          </p:nvSpPr>
          <p:spPr bwMode="auto">
            <a:xfrm>
              <a:off x="3214" y="624"/>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grpSp>
          <p:nvGrpSpPr>
            <p:cNvPr id="80901" name="Group 5"/>
            <p:cNvGrpSpPr>
              <a:grpSpLocks/>
            </p:cNvGrpSpPr>
            <p:nvPr/>
          </p:nvGrpSpPr>
          <p:grpSpPr bwMode="auto">
            <a:xfrm>
              <a:off x="1728" y="816"/>
              <a:ext cx="3360" cy="2016"/>
              <a:chOff x="1728" y="816"/>
              <a:chExt cx="3360" cy="2016"/>
            </a:xfrm>
          </p:grpSpPr>
          <p:sp>
            <p:nvSpPr>
              <p:cNvPr id="80902" name="Text Box 6"/>
              <p:cNvSpPr txBox="1">
                <a:spLocks noChangeArrowheads="1"/>
              </p:cNvSpPr>
              <p:nvPr/>
            </p:nvSpPr>
            <p:spPr bwMode="auto">
              <a:xfrm>
                <a:off x="4464" y="1152"/>
                <a:ext cx="33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80903" name="Text Box 7"/>
              <p:cNvSpPr txBox="1">
                <a:spLocks noChangeArrowheads="1"/>
              </p:cNvSpPr>
              <p:nvPr/>
            </p:nvSpPr>
            <p:spPr bwMode="auto">
              <a:xfrm>
                <a:off x="3985"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80904" name="Text Box 8"/>
              <p:cNvSpPr txBox="1">
                <a:spLocks noChangeArrowheads="1"/>
              </p:cNvSpPr>
              <p:nvPr/>
            </p:nvSpPr>
            <p:spPr bwMode="auto">
              <a:xfrm>
                <a:off x="3840" y="196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80905" name="Text Box 9"/>
              <p:cNvSpPr txBox="1">
                <a:spLocks noChangeArrowheads="1"/>
              </p:cNvSpPr>
              <p:nvPr/>
            </p:nvSpPr>
            <p:spPr bwMode="auto">
              <a:xfrm>
                <a:off x="2304" y="1536"/>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80906" name="Text Box 10"/>
              <p:cNvSpPr txBox="1">
                <a:spLocks noChangeArrowheads="1"/>
              </p:cNvSpPr>
              <p:nvPr/>
            </p:nvSpPr>
            <p:spPr bwMode="auto">
              <a:xfrm>
                <a:off x="2064" y="1152"/>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1</a:t>
                </a:r>
              </a:p>
            </p:txBody>
          </p:sp>
          <p:sp>
            <p:nvSpPr>
              <p:cNvPr id="80907" name="Text Box 11"/>
              <p:cNvSpPr txBox="1">
                <a:spLocks noChangeArrowheads="1"/>
              </p:cNvSpPr>
              <p:nvPr/>
            </p:nvSpPr>
            <p:spPr bwMode="auto">
              <a:xfrm>
                <a:off x="2398" y="1958"/>
                <a:ext cx="3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2</a:t>
                </a:r>
              </a:p>
            </p:txBody>
          </p:sp>
          <p:sp>
            <p:nvSpPr>
              <p:cNvPr id="80908" name="Oval 12"/>
              <p:cNvSpPr>
                <a:spLocks noChangeArrowheads="1"/>
              </p:cNvSpPr>
              <p:nvPr/>
            </p:nvSpPr>
            <p:spPr bwMode="auto">
              <a:xfrm>
                <a:off x="1728"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s</a:t>
                </a:r>
              </a:p>
            </p:txBody>
          </p:sp>
          <p:sp>
            <p:nvSpPr>
              <p:cNvPr id="80909" name="Oval 13"/>
              <p:cNvSpPr>
                <a:spLocks noChangeArrowheads="1"/>
              </p:cNvSpPr>
              <p:nvPr/>
            </p:nvSpPr>
            <p:spPr bwMode="auto">
              <a:xfrm>
                <a:off x="2544"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2</a:t>
                </a:r>
              </a:p>
            </p:txBody>
          </p:sp>
          <p:sp>
            <p:nvSpPr>
              <p:cNvPr id="80910" name="Oval 14"/>
              <p:cNvSpPr>
                <a:spLocks noChangeArrowheads="1"/>
              </p:cNvSpPr>
              <p:nvPr/>
            </p:nvSpPr>
            <p:spPr bwMode="auto">
              <a:xfrm>
                <a:off x="3360"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4</a:t>
                </a:r>
              </a:p>
            </p:txBody>
          </p:sp>
          <p:sp>
            <p:nvSpPr>
              <p:cNvPr id="80911" name="Oval 15"/>
              <p:cNvSpPr>
                <a:spLocks noChangeArrowheads="1"/>
              </p:cNvSpPr>
              <p:nvPr/>
            </p:nvSpPr>
            <p:spPr bwMode="auto">
              <a:xfrm>
                <a:off x="3936" y="81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5</a:t>
                </a:r>
              </a:p>
            </p:txBody>
          </p:sp>
          <p:sp>
            <p:nvSpPr>
              <p:cNvPr id="80912" name="Oval 16"/>
              <p:cNvSpPr>
                <a:spLocks noChangeArrowheads="1"/>
              </p:cNvSpPr>
              <p:nvPr/>
            </p:nvSpPr>
            <p:spPr bwMode="auto">
              <a:xfrm>
                <a:off x="2976" y="2496"/>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3</a:t>
                </a:r>
              </a:p>
            </p:txBody>
          </p:sp>
          <p:sp>
            <p:nvSpPr>
              <p:cNvPr id="80913" name="Oval 17"/>
              <p:cNvSpPr>
                <a:spLocks noChangeArrowheads="1"/>
              </p:cNvSpPr>
              <p:nvPr/>
            </p:nvSpPr>
            <p:spPr bwMode="auto">
              <a:xfrm>
                <a:off x="4752" y="1728"/>
                <a:ext cx="336" cy="336"/>
              </a:xfrm>
              <a:prstGeom prst="ellipse">
                <a:avLst/>
              </a:prstGeom>
              <a:solidFill>
                <a:srgbClr val="00FF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en-US" altLang="en-US" sz="2800" b="1"/>
                  <a:t>t</a:t>
                </a:r>
              </a:p>
            </p:txBody>
          </p:sp>
          <p:sp>
            <p:nvSpPr>
              <p:cNvPr id="80914" name="Line 18"/>
              <p:cNvSpPr>
                <a:spLocks noChangeShapeType="1"/>
              </p:cNvSpPr>
              <p:nvPr/>
            </p:nvSpPr>
            <p:spPr bwMode="auto">
              <a:xfrm>
                <a:off x="2064" y="1920"/>
                <a:ext cx="960"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15" name="Line 19"/>
              <p:cNvSpPr>
                <a:spLocks noChangeShapeType="1"/>
              </p:cNvSpPr>
              <p:nvPr/>
            </p:nvSpPr>
            <p:spPr bwMode="auto">
              <a:xfrm flipV="1">
                <a:off x="1920" y="1008"/>
                <a:ext cx="624" cy="72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16" name="Line 20"/>
              <p:cNvSpPr>
                <a:spLocks noChangeShapeType="1"/>
              </p:cNvSpPr>
              <p:nvPr/>
            </p:nvSpPr>
            <p:spPr bwMode="auto">
              <a:xfrm>
                <a:off x="2016" y="1776"/>
                <a:ext cx="1392"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17" name="Line 21"/>
              <p:cNvSpPr>
                <a:spLocks noChangeShapeType="1"/>
              </p:cNvSpPr>
              <p:nvPr/>
            </p:nvSpPr>
            <p:spPr bwMode="auto">
              <a:xfrm>
                <a:off x="2880" y="864"/>
                <a:ext cx="1056"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18" name="Line 22"/>
              <p:cNvSpPr>
                <a:spLocks noChangeShapeType="1"/>
              </p:cNvSpPr>
              <p:nvPr/>
            </p:nvSpPr>
            <p:spPr bwMode="auto">
              <a:xfrm>
                <a:off x="3648" y="1776"/>
                <a:ext cx="1104"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19" name="Line 23"/>
              <p:cNvSpPr>
                <a:spLocks noChangeShapeType="1"/>
              </p:cNvSpPr>
              <p:nvPr/>
            </p:nvSpPr>
            <p:spPr bwMode="auto">
              <a:xfrm flipV="1">
                <a:off x="3264" y="1920"/>
                <a:ext cx="1488" cy="672"/>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0920" name="Line 24"/>
              <p:cNvSpPr>
                <a:spLocks noChangeShapeType="1"/>
              </p:cNvSpPr>
              <p:nvPr/>
            </p:nvSpPr>
            <p:spPr bwMode="auto">
              <a:xfrm>
                <a:off x="4272" y="1104"/>
                <a:ext cx="528" cy="624"/>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grpSp>
      <p:sp>
        <p:nvSpPr>
          <p:cNvPr id="80921" name="Text Box 25"/>
          <p:cNvSpPr txBox="1">
            <a:spLocks noChangeArrowheads="1"/>
          </p:cNvSpPr>
          <p:nvPr/>
        </p:nvSpPr>
        <p:spPr bwMode="auto">
          <a:xfrm>
            <a:off x="2971800" y="4724400"/>
            <a:ext cx="4495800" cy="457200"/>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en-US" sz="2400" b="1"/>
              <a:t>Here is the optimal flow</a:t>
            </a:r>
          </a:p>
        </p:txBody>
      </p:sp>
    </p:spTree>
    <p:extLst>
      <p:ext uri="{BB962C8B-B14F-4D97-AF65-F5344CB8AC3E}">
        <p14:creationId xmlns:p14="http://schemas.microsoft.com/office/powerpoint/2010/main" val="3610417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21"/>
                                        </p:tgtEl>
                                        <p:attrNameLst>
                                          <p:attrName>style.visibility</p:attrName>
                                        </p:attrNameLst>
                                      </p:cBhvr>
                                      <p:to>
                                        <p:strVal val="visible"/>
                                      </p:to>
                                    </p:set>
                                    <p:animEffect transition="in" filter="wipe(left)">
                                      <p:cBhvr>
                                        <p:cTn id="7" dur="500"/>
                                        <p:tgtEl>
                                          <p:spTgt spid="80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0899"/>
                                        </p:tgtEl>
                                        <p:attrNameLst>
                                          <p:attrName>style.visibility</p:attrName>
                                        </p:attrNameLst>
                                      </p:cBhvr>
                                      <p:to>
                                        <p:strVal val="visible"/>
                                      </p:to>
                                    </p:set>
                                    <p:animEffect transition="in" filter="wipe(left)">
                                      <p:cBhvr>
                                        <p:cTn id="12" dur="500"/>
                                        <p:tgtEl>
                                          <p:spTgt spid="80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21"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609600" y="1524000"/>
            <a:ext cx="7772400" cy="1066800"/>
          </a:xfrm>
        </p:spPr>
        <p:txBody>
          <a:bodyPr/>
          <a:lstStyle/>
          <a:p>
            <a:r>
              <a:rPr lang="en-US" altLang="en-US" sz="2800" u="sng">
                <a:ea typeface="MS Mincho" panose="02020609040205080304" pitchFamily="49" charset="-128"/>
              </a:rPr>
              <a:t>Weighted graph</a:t>
            </a:r>
            <a:r>
              <a:rPr lang="en-US" altLang="en-US" sz="2800">
                <a:ea typeface="MS Mincho" panose="02020609040205080304" pitchFamily="49" charset="-128"/>
              </a:rPr>
              <a:t>: a graph in which each edge carries a value</a:t>
            </a:r>
            <a:r>
              <a:rPr lang="en-US" altLang="en-US" sz="2800"/>
              <a:t> </a:t>
            </a:r>
          </a:p>
        </p:txBody>
      </p:sp>
      <p:sp>
        <p:nvSpPr>
          <p:cNvPr id="10244" name="Rectangle 4"/>
          <p:cNvSpPr>
            <a:spLocks noGrp="1" noChangeArrowheads="1"/>
          </p:cNvSpPr>
          <p:nvPr>
            <p:ph type="title"/>
          </p:nvPr>
        </p:nvSpPr>
        <p:spPr>
          <a:xfrm>
            <a:off x="685800" y="762000"/>
            <a:ext cx="7772400" cy="533400"/>
          </a:xfrm>
          <a:noFill/>
          <a:ln/>
        </p:spPr>
        <p:txBody>
          <a:bodyPr>
            <a:normAutofit fontScale="90000"/>
          </a:bodyPr>
          <a:lstStyle/>
          <a:p>
            <a:r>
              <a:rPr lang="en-US" altLang="en-US" sz="4000">
                <a:cs typeface="Times New Roman" panose="02020603050405020304" pitchFamily="18" charset="0"/>
              </a:rPr>
              <a:t>Graph terminology (cont.)</a:t>
            </a:r>
            <a:endParaRPr lang="en-US" altLang="en-US" sz="4000">
              <a:latin typeface="Courier New" panose="02070309020205020404" pitchFamily="49" charset="0"/>
              <a:cs typeface="Courier New" panose="02070309020205020404" pitchFamily="49" charset="0"/>
            </a:endParaRPr>
          </a:p>
        </p:txBody>
      </p:sp>
      <p:pic>
        <p:nvPicPr>
          <p:cNvPr id="10245" name="Picture 5" descr="C:\My Documents\308 PowerPoint\Figures\MACJOBS\JPEGS\CHAP09\P553b.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1371600" y="2667000"/>
            <a:ext cx="6400800" cy="365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379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Isomorphism </a:t>
            </a:r>
          </a:p>
        </p:txBody>
      </p:sp>
      <p:sp>
        <p:nvSpPr>
          <p:cNvPr id="3" name="Content Placeholder 2"/>
          <p:cNvSpPr>
            <a:spLocks noGrp="1"/>
          </p:cNvSpPr>
          <p:nvPr>
            <p:ph idx="1"/>
          </p:nvPr>
        </p:nvSpPr>
        <p:spPr/>
        <p:txBody>
          <a:bodyPr>
            <a:normAutofit fontScale="92500" lnSpcReduction="20000"/>
          </a:bodyPr>
          <a:lstStyle/>
          <a:p>
            <a:r>
              <a:rPr lang="en-IN" dirty="0"/>
              <a:t>Def :</a:t>
            </a:r>
          </a:p>
          <a:p>
            <a:r>
              <a:rPr lang="en-IN" dirty="0"/>
              <a:t>Let </a:t>
            </a:r>
            <a:r>
              <a:rPr lang="en-IN" i="1" dirty="0"/>
              <a:t>G </a:t>
            </a:r>
            <a:r>
              <a:rPr lang="en-IN" dirty="0"/>
              <a:t>= {</a:t>
            </a:r>
            <a:r>
              <a:rPr lang="en-IN" i="1" dirty="0"/>
              <a:t>V</a:t>
            </a:r>
            <a:r>
              <a:rPr lang="en-IN" dirty="0"/>
              <a:t>,</a:t>
            </a:r>
            <a:r>
              <a:rPr lang="en-IN" i="1" dirty="0"/>
              <a:t>E</a:t>
            </a:r>
            <a:r>
              <a:rPr lang="en-IN" dirty="0"/>
              <a:t>} and </a:t>
            </a:r>
            <a:r>
              <a:rPr lang="en-IN" i="1" dirty="0"/>
              <a:t>G</a:t>
            </a:r>
            <a:r>
              <a:rPr lang="en-IN" dirty="0"/>
              <a:t>′ = {</a:t>
            </a:r>
            <a:r>
              <a:rPr lang="en-IN" i="1" dirty="0"/>
              <a:t>V </a:t>
            </a:r>
            <a:r>
              <a:rPr lang="en-IN" dirty="0"/>
              <a:t>′,</a:t>
            </a:r>
            <a:r>
              <a:rPr lang="en-IN" i="1" dirty="0"/>
              <a:t>E</a:t>
            </a:r>
            <a:r>
              <a:rPr lang="en-IN" dirty="0"/>
              <a:t>′} be graphs. </a:t>
            </a:r>
            <a:r>
              <a:rPr lang="en-IN" i="1" dirty="0"/>
              <a:t>G </a:t>
            </a:r>
            <a:r>
              <a:rPr lang="en-IN" dirty="0"/>
              <a:t>and </a:t>
            </a:r>
            <a:r>
              <a:rPr lang="en-IN" i="1" dirty="0"/>
              <a:t>G</a:t>
            </a:r>
            <a:r>
              <a:rPr lang="en-IN" dirty="0"/>
              <a:t>′ are said to be isomorphic if there exist a pair of functions </a:t>
            </a:r>
          </a:p>
          <a:p>
            <a:r>
              <a:rPr lang="en-IN" i="1" dirty="0"/>
              <a:t>f </a:t>
            </a:r>
            <a:r>
              <a:rPr lang="en-IN" dirty="0"/>
              <a:t>:</a:t>
            </a:r>
            <a:r>
              <a:rPr lang="en-IN" i="1" dirty="0"/>
              <a:t>V </a:t>
            </a:r>
            <a:r>
              <a:rPr lang="en-IN" dirty="0"/>
              <a:t>→</a:t>
            </a:r>
            <a:r>
              <a:rPr lang="en-IN" i="1" dirty="0"/>
              <a:t>V </a:t>
            </a:r>
            <a:r>
              <a:rPr lang="en-IN" dirty="0"/>
              <a:t>′ and </a:t>
            </a:r>
            <a:r>
              <a:rPr lang="en-IN" i="1" dirty="0"/>
              <a:t>g </a:t>
            </a:r>
            <a:r>
              <a:rPr lang="en-IN" dirty="0"/>
              <a:t>: </a:t>
            </a:r>
            <a:r>
              <a:rPr lang="en-IN" i="1" dirty="0"/>
              <a:t>E </a:t>
            </a:r>
            <a:r>
              <a:rPr lang="en-IN" dirty="0"/>
              <a:t>→ </a:t>
            </a:r>
            <a:r>
              <a:rPr lang="en-IN" i="1" dirty="0"/>
              <a:t>E</a:t>
            </a:r>
            <a:r>
              <a:rPr lang="en-IN" dirty="0"/>
              <a:t>′ </a:t>
            </a:r>
          </a:p>
          <a:p>
            <a:r>
              <a:rPr lang="en-IN" dirty="0"/>
              <a:t>such that </a:t>
            </a:r>
            <a:r>
              <a:rPr lang="en-IN" i="1" dirty="0"/>
              <a:t>f </a:t>
            </a:r>
            <a:r>
              <a:rPr lang="en-IN" dirty="0"/>
              <a:t>associates each element in </a:t>
            </a:r>
            <a:r>
              <a:rPr lang="en-IN" i="1" dirty="0"/>
              <a:t>V </a:t>
            </a:r>
            <a:r>
              <a:rPr lang="en-IN" dirty="0"/>
              <a:t>with exactly one element in </a:t>
            </a:r>
            <a:r>
              <a:rPr lang="en-IN" i="1" dirty="0"/>
              <a:t>V </a:t>
            </a:r>
            <a:r>
              <a:rPr lang="en-IN" dirty="0"/>
              <a:t>′ and vice versa; </a:t>
            </a:r>
            <a:r>
              <a:rPr lang="en-IN" i="1" dirty="0"/>
              <a:t>g </a:t>
            </a:r>
            <a:r>
              <a:rPr lang="en-IN" dirty="0"/>
              <a:t>associates each element in </a:t>
            </a:r>
            <a:r>
              <a:rPr lang="en-IN" i="1" dirty="0"/>
              <a:t>E </a:t>
            </a:r>
            <a:r>
              <a:rPr lang="en-IN" dirty="0"/>
              <a:t>with exactly one element in </a:t>
            </a:r>
            <a:r>
              <a:rPr lang="en-IN" i="1" dirty="0"/>
              <a:t>E</a:t>
            </a:r>
            <a:r>
              <a:rPr lang="en-IN" dirty="0"/>
              <a:t>′ and vice versa, and for each </a:t>
            </a:r>
            <a:r>
              <a:rPr lang="en-IN" i="1" dirty="0"/>
              <a:t>v </a:t>
            </a:r>
            <a:r>
              <a:rPr lang="en-IN" dirty="0"/>
              <a:t>∈</a:t>
            </a:r>
            <a:r>
              <a:rPr lang="en-IN" i="1" dirty="0"/>
              <a:t>V </a:t>
            </a:r>
            <a:r>
              <a:rPr lang="en-IN" dirty="0"/>
              <a:t>, and each </a:t>
            </a:r>
            <a:r>
              <a:rPr lang="en-IN" i="1" dirty="0"/>
              <a:t>e</a:t>
            </a:r>
            <a:r>
              <a:rPr lang="en-IN" dirty="0"/>
              <a:t>∈ </a:t>
            </a:r>
            <a:r>
              <a:rPr lang="en-IN" i="1" dirty="0"/>
              <a:t>E </a:t>
            </a:r>
            <a:r>
              <a:rPr lang="en-IN" dirty="0"/>
              <a:t>, if </a:t>
            </a:r>
            <a:r>
              <a:rPr lang="en-IN" i="1" dirty="0"/>
              <a:t>v </a:t>
            </a:r>
            <a:r>
              <a:rPr lang="en-IN" dirty="0"/>
              <a:t>is an endpoint of the edge </a:t>
            </a:r>
            <a:r>
              <a:rPr lang="en-IN" i="1" dirty="0"/>
              <a:t>e</a:t>
            </a:r>
            <a:r>
              <a:rPr lang="en-IN" dirty="0"/>
              <a:t>, then </a:t>
            </a:r>
            <a:r>
              <a:rPr lang="en-IN" i="1" dirty="0"/>
              <a:t>f </a:t>
            </a:r>
            <a:r>
              <a:rPr lang="en-IN" dirty="0"/>
              <a:t>(</a:t>
            </a:r>
            <a:r>
              <a:rPr lang="en-IN" i="1" dirty="0"/>
              <a:t>v</a:t>
            </a:r>
            <a:r>
              <a:rPr lang="en-IN" dirty="0"/>
              <a:t>) is an endpoint of the edge </a:t>
            </a:r>
            <a:r>
              <a:rPr lang="en-IN" i="1" dirty="0"/>
              <a:t>g</a:t>
            </a:r>
            <a:r>
              <a:rPr lang="en-IN" dirty="0"/>
              <a:t>(</a:t>
            </a:r>
            <a:r>
              <a:rPr lang="en-IN" i="1" dirty="0"/>
              <a:t>e</a:t>
            </a:r>
            <a:r>
              <a:rPr lang="en-IN" dirty="0"/>
              <a:t>).</a:t>
            </a:r>
          </a:p>
        </p:txBody>
      </p:sp>
    </p:spTree>
    <p:extLst>
      <p:ext uri="{BB962C8B-B14F-4D97-AF65-F5344CB8AC3E}">
        <p14:creationId xmlns:p14="http://schemas.microsoft.com/office/powerpoint/2010/main" val="148445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Isomorphism </a:t>
            </a:r>
          </a:p>
        </p:txBody>
      </p:sp>
      <p:sp>
        <p:nvSpPr>
          <p:cNvPr id="3" name="Content Placeholder 2"/>
          <p:cNvSpPr>
            <a:spLocks noGrp="1"/>
          </p:cNvSpPr>
          <p:nvPr>
            <p:ph idx="1"/>
          </p:nvPr>
        </p:nvSpPr>
        <p:spPr/>
        <p:txBody>
          <a:bodyPr>
            <a:normAutofit fontScale="85000" lnSpcReduction="20000"/>
          </a:bodyPr>
          <a:lstStyle/>
          <a:p>
            <a:r>
              <a:rPr lang="en-IN" dirty="0"/>
              <a:t>If two graphs are isomorphic, they must have:</a:t>
            </a:r>
          </a:p>
          <a:p>
            <a:r>
              <a:rPr lang="en-IN" dirty="0"/>
              <a:t>- the same number of vertices</a:t>
            </a:r>
          </a:p>
          <a:p>
            <a:r>
              <a:rPr lang="en-IN" dirty="0"/>
              <a:t>- the same number of edges</a:t>
            </a:r>
          </a:p>
          <a:p>
            <a:r>
              <a:rPr lang="en-IN" dirty="0"/>
              <a:t>- the same degrees for corresponding vertices</a:t>
            </a:r>
          </a:p>
          <a:p>
            <a:r>
              <a:rPr lang="en-IN" dirty="0"/>
              <a:t>- the same number of connected components</a:t>
            </a:r>
          </a:p>
          <a:p>
            <a:r>
              <a:rPr lang="en-IN" dirty="0"/>
              <a:t>- the same number of loops</a:t>
            </a:r>
          </a:p>
          <a:p>
            <a:r>
              <a:rPr lang="en-IN" dirty="0"/>
              <a:t>- the same number of parallel edges.</a:t>
            </a:r>
          </a:p>
          <a:p>
            <a:r>
              <a:rPr lang="en-IN" dirty="0"/>
              <a:t>- both graphs are connected or both graphs are not connected, and</a:t>
            </a:r>
          </a:p>
          <a:p>
            <a:r>
              <a:rPr lang="en-IN" dirty="0"/>
              <a:t>- pairs of connected vertices must have the corresponding pair of vertices connected.</a:t>
            </a:r>
          </a:p>
        </p:txBody>
      </p:sp>
    </p:spTree>
    <p:extLst>
      <p:ext uri="{BB962C8B-B14F-4D97-AF65-F5344CB8AC3E}">
        <p14:creationId xmlns:p14="http://schemas.microsoft.com/office/powerpoint/2010/main" val="315481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Consider two graphs</a:t>
            </a:r>
          </a:p>
          <a:p>
            <a:endParaRPr lang="en-IN" dirty="0"/>
          </a:p>
          <a:p>
            <a:endParaRPr lang="en-IN" dirty="0"/>
          </a:p>
          <a:p>
            <a:endParaRPr lang="en-IN" dirty="0"/>
          </a:p>
          <a:p>
            <a:endParaRPr lang="en-IN" dirty="0"/>
          </a:p>
          <a:p>
            <a:endParaRPr lang="en-IN" dirty="0"/>
          </a:p>
          <a:p>
            <a:r>
              <a:rPr lang="en-IN" dirty="0"/>
              <a:t> Firstly, label the graphs.</a:t>
            </a:r>
          </a:p>
        </p:txBody>
      </p:sp>
      <p:pic>
        <p:nvPicPr>
          <p:cNvPr id="4" name="Picture 3"/>
          <p:cNvPicPr>
            <a:picLocks noChangeAspect="1"/>
          </p:cNvPicPr>
          <p:nvPr/>
        </p:nvPicPr>
        <p:blipFill>
          <a:blip r:embed="rId2"/>
          <a:stretch>
            <a:fillRect/>
          </a:stretch>
        </p:blipFill>
        <p:spPr>
          <a:xfrm>
            <a:off x="1371600" y="2209800"/>
            <a:ext cx="7081885" cy="2895600"/>
          </a:xfrm>
          <a:prstGeom prst="rect">
            <a:avLst/>
          </a:prstGeom>
        </p:spPr>
      </p:pic>
    </p:spTree>
    <p:extLst>
      <p:ext uri="{BB962C8B-B14F-4D97-AF65-F5344CB8AC3E}">
        <p14:creationId xmlns:p14="http://schemas.microsoft.com/office/powerpoint/2010/main" val="2115867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Now check for each property</a:t>
            </a:r>
          </a:p>
        </p:txBody>
      </p:sp>
      <p:pic>
        <p:nvPicPr>
          <p:cNvPr id="4" name="Picture 3"/>
          <p:cNvPicPr>
            <a:picLocks noChangeAspect="1"/>
          </p:cNvPicPr>
          <p:nvPr/>
        </p:nvPicPr>
        <p:blipFill>
          <a:blip r:embed="rId2"/>
          <a:stretch>
            <a:fillRect/>
          </a:stretch>
        </p:blipFill>
        <p:spPr>
          <a:xfrm>
            <a:off x="914400" y="2895600"/>
            <a:ext cx="6936782" cy="2750682"/>
          </a:xfrm>
          <a:prstGeom prst="rect">
            <a:avLst/>
          </a:prstGeom>
        </p:spPr>
      </p:pic>
    </p:spTree>
    <p:extLst>
      <p:ext uri="{BB962C8B-B14F-4D97-AF65-F5344CB8AC3E}">
        <p14:creationId xmlns:p14="http://schemas.microsoft.com/office/powerpoint/2010/main" val="7421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IN" dirty="0"/>
              <a:t>Number of vertices: both 5.</a:t>
            </a:r>
          </a:p>
          <a:p>
            <a:r>
              <a:rPr lang="en-IN" dirty="0"/>
              <a:t>Number of edges: both 5.</a:t>
            </a:r>
          </a:p>
          <a:p>
            <a:r>
              <a:rPr lang="en-IN" dirty="0"/>
              <a:t>Degrees of corresponding vertices: all degree 2.</a:t>
            </a:r>
          </a:p>
          <a:p>
            <a:r>
              <a:rPr lang="en-IN" dirty="0"/>
              <a:t>Connectedness: Each is fully connected.</a:t>
            </a:r>
          </a:p>
          <a:p>
            <a:r>
              <a:rPr lang="en-IN" dirty="0"/>
              <a:t>Number of connected components: Both 1.</a:t>
            </a:r>
          </a:p>
          <a:p>
            <a:r>
              <a:rPr lang="en-IN" dirty="0"/>
              <a:t>Pairs of connected vertices: All correspond.</a:t>
            </a:r>
          </a:p>
          <a:p>
            <a:r>
              <a:rPr lang="en-IN" dirty="0"/>
              <a:t>Number of loops: 0.</a:t>
            </a:r>
          </a:p>
          <a:p>
            <a:r>
              <a:rPr lang="en-IN" dirty="0"/>
              <a:t>Number of parallel edges: 0.</a:t>
            </a:r>
          </a:p>
          <a:p>
            <a:r>
              <a:rPr lang="en-IN" dirty="0"/>
              <a:t>Everything is equal and so the graphs are isomorphic.</a:t>
            </a:r>
          </a:p>
        </p:txBody>
      </p:sp>
    </p:spTree>
    <p:extLst>
      <p:ext uri="{BB962C8B-B14F-4D97-AF65-F5344CB8AC3E}">
        <p14:creationId xmlns:p14="http://schemas.microsoft.com/office/powerpoint/2010/main" val="425437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762000" y="0"/>
            <a:ext cx="7772400" cy="1143000"/>
          </a:xfrm>
        </p:spPr>
        <p:txBody>
          <a:bodyPr/>
          <a:lstStyle/>
          <a:p>
            <a:r>
              <a:rPr lang="en-US" altLang="en-US"/>
              <a:t>Examples</a:t>
            </a:r>
          </a:p>
        </p:txBody>
      </p:sp>
      <p:sp>
        <p:nvSpPr>
          <p:cNvPr id="352259" name="Rectangle 3"/>
          <p:cNvSpPr>
            <a:spLocks noGrp="1" noChangeArrowheads="1"/>
          </p:cNvSpPr>
          <p:nvPr>
            <p:ph type="body" sz="half" idx="1"/>
          </p:nvPr>
        </p:nvSpPr>
        <p:spPr>
          <a:xfrm>
            <a:off x="457200" y="1295400"/>
            <a:ext cx="3810000" cy="2514600"/>
          </a:xfrm>
        </p:spPr>
        <p:txBody>
          <a:bodyPr/>
          <a:lstStyle/>
          <a:p>
            <a:pPr marL="0" indent="0"/>
            <a:r>
              <a:rPr lang="en-US" altLang="en-US" sz="3200">
                <a:effectLst/>
              </a:rPr>
              <a:t>Determine if the following two graphs G</a:t>
            </a:r>
            <a:r>
              <a:rPr lang="en-US" altLang="en-US" sz="3200" baseline="-25000">
                <a:effectLst/>
              </a:rPr>
              <a:t>1</a:t>
            </a:r>
            <a:r>
              <a:rPr lang="en-US" altLang="en-US" sz="3200">
                <a:effectLst/>
              </a:rPr>
              <a:t> and G</a:t>
            </a:r>
            <a:r>
              <a:rPr lang="en-US" altLang="en-US" sz="3200" baseline="-25000">
                <a:effectLst/>
              </a:rPr>
              <a:t>2</a:t>
            </a:r>
            <a:r>
              <a:rPr lang="en-US" altLang="en-US" sz="3200">
                <a:effectLst/>
              </a:rPr>
              <a:t> are isomorphic:</a:t>
            </a:r>
          </a:p>
        </p:txBody>
      </p:sp>
      <p:pic>
        <p:nvPicPr>
          <p:cNvPr id="352261"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267200" y="1600200"/>
            <a:ext cx="4114800" cy="4041775"/>
          </a:xfrm>
          <a:noFill/>
          <a:ln/>
          <a:extLst>
            <a:ext uri="{91240B29-F687-4F45-9708-019B960494DF}">
              <a14:hiddenLine xmlns:a14="http://schemas.microsoft.com/office/drawing/2010/main" w="25400" cap="flat" cmpd="sng">
                <a:solidFill>
                  <a:srgbClr val="66FF33"/>
                </a:solidFill>
                <a:prstDash val="solid"/>
                <a:miter lim="800000"/>
                <a:headEnd type="none" w="med" len="med"/>
                <a:tailEnd type="none" w="med" len="med"/>
              </a14:hiddenLine>
            </a:ext>
          </a:extLst>
        </p:spPr>
      </p:pic>
    </p:spTree>
    <p:extLst>
      <p:ext uri="{BB962C8B-B14F-4D97-AF65-F5344CB8AC3E}">
        <p14:creationId xmlns:p14="http://schemas.microsoft.com/office/powerpoint/2010/main" val="1884554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381000"/>
            <a:ext cx="7772400" cy="1143000"/>
          </a:xfrm>
        </p:spPr>
        <p:txBody>
          <a:bodyPr/>
          <a:lstStyle/>
          <a:p>
            <a:r>
              <a:rPr lang="en-US" altLang="en-US">
                <a:cs typeface="Times New Roman" panose="02020603050405020304" pitchFamily="18" charset="0"/>
              </a:rPr>
              <a:t>Graph implementation</a:t>
            </a:r>
            <a:endParaRPr lang="en-US" altLang="en-US">
              <a:latin typeface="Courier New" panose="02070309020205020404" pitchFamily="49" charset="0"/>
              <a:cs typeface="Courier New" panose="02070309020205020404" pitchFamily="49" charset="0"/>
            </a:endParaRPr>
          </a:p>
        </p:txBody>
      </p:sp>
      <p:sp>
        <p:nvSpPr>
          <p:cNvPr id="11267" name="Rectangle 3"/>
          <p:cNvSpPr>
            <a:spLocks noGrp="1" noChangeArrowheads="1"/>
          </p:cNvSpPr>
          <p:nvPr>
            <p:ph type="body" idx="1"/>
          </p:nvPr>
        </p:nvSpPr>
        <p:spPr>
          <a:xfrm>
            <a:off x="685800" y="1524000"/>
            <a:ext cx="7772400" cy="4114800"/>
          </a:xfrm>
        </p:spPr>
        <p:txBody>
          <a:bodyPr/>
          <a:lstStyle/>
          <a:p>
            <a:r>
              <a:rPr lang="en-US" altLang="en-US" u="sng">
                <a:cs typeface="Times New Roman" panose="02020603050405020304" pitchFamily="18" charset="0"/>
              </a:rPr>
              <a:t>Array-based implementation</a:t>
            </a:r>
            <a:endParaRPr lang="en-US" altLang="en-US">
              <a:latin typeface="Courier New" panose="02070309020205020404" pitchFamily="49" charset="0"/>
              <a:cs typeface="Courier New" panose="02070309020205020404" pitchFamily="49" charset="0"/>
            </a:endParaRPr>
          </a:p>
          <a:p>
            <a:pPr lvl="1"/>
            <a:r>
              <a:rPr lang="en-US" altLang="en-US">
                <a:cs typeface="Times New Roman" panose="02020603050405020304" pitchFamily="18" charset="0"/>
              </a:rPr>
              <a:t>A 1D array is used to represent the vertices</a:t>
            </a:r>
            <a:endParaRPr lang="en-US" altLang="en-US">
              <a:latin typeface="Courier New" panose="02070309020205020404" pitchFamily="49" charset="0"/>
              <a:cs typeface="Courier New" panose="02070309020205020404" pitchFamily="49" charset="0"/>
            </a:endParaRPr>
          </a:p>
          <a:p>
            <a:pPr lvl="1"/>
            <a:r>
              <a:rPr lang="en-US" altLang="en-US">
                <a:ea typeface="MS Mincho" panose="02020609040205080304" pitchFamily="49" charset="-128"/>
              </a:rPr>
              <a:t>A 2D array (adjacency matrix) is used to represent the edges</a:t>
            </a:r>
            <a:r>
              <a:rPr lang="en-US" altLang="en-US"/>
              <a:t> </a:t>
            </a:r>
          </a:p>
        </p:txBody>
      </p:sp>
      <p:pic>
        <p:nvPicPr>
          <p:cNvPr id="11268" name="Picture 4" descr="C:\My Documents\308 PowerPoint\Figures\MACJOBS\JPEGS\CHAP09\P553b.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2514600" y="3733800"/>
            <a:ext cx="4876800" cy="278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59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 </a:t>
            </a:r>
          </a:p>
        </p:txBody>
      </p:sp>
      <p:sp>
        <p:nvSpPr>
          <p:cNvPr id="3" name="Content Placeholder 2"/>
          <p:cNvSpPr>
            <a:spLocks noGrp="1"/>
          </p:cNvSpPr>
          <p:nvPr>
            <p:ph idx="1"/>
          </p:nvPr>
        </p:nvSpPr>
        <p:spPr/>
        <p:txBody>
          <a:bodyPr>
            <a:normAutofit fontScale="92500" lnSpcReduction="10000"/>
          </a:bodyPr>
          <a:lstStyle/>
          <a:p>
            <a:pPr algn="just"/>
            <a:r>
              <a:rPr lang="en-US" b="1" dirty="0"/>
              <a:t>Graph: </a:t>
            </a:r>
            <a:r>
              <a:rPr lang="en-US" dirty="0"/>
              <a:t>Definitions of Isomorphism, Components. Circuits, Fundamental Circuits. Cut-Vertices Planer and Dual graphs, Spanning Trees</a:t>
            </a:r>
            <a:endParaRPr lang="en-IN" dirty="0"/>
          </a:p>
          <a:p>
            <a:pPr algn="just"/>
            <a:r>
              <a:rPr lang="en-US" b="1" dirty="0"/>
              <a:t>Graph Theory Algorithms : </a:t>
            </a:r>
            <a:r>
              <a:rPr lang="en-US" dirty="0"/>
              <a:t>Algorithms for </a:t>
            </a:r>
            <a:r>
              <a:rPr lang="en-US" dirty="0" err="1"/>
              <a:t>Connectness</a:t>
            </a:r>
            <a:r>
              <a:rPr lang="en-US" dirty="0"/>
              <a:t>, Finding all Spanning Trees in a Weighted Graph and Planarity Testing Breadth First and Depth First Search, Topological Sort, Strongly Connected Components and </a:t>
            </a:r>
            <a:r>
              <a:rPr lang="en-US" dirty="0" err="1"/>
              <a:t>Aritculation</a:t>
            </a:r>
            <a:r>
              <a:rPr lang="en-US" dirty="0"/>
              <a:t> Point. Min-Cut Max-Flow theorem of Network Flows. Ford-Fulkerson Max Flow Algorithms.</a:t>
            </a:r>
            <a:endParaRPr lang="en-IN" dirty="0"/>
          </a:p>
          <a:p>
            <a:pPr algn="just"/>
            <a:endParaRPr lang="en-IN" dirty="0"/>
          </a:p>
        </p:txBody>
      </p:sp>
    </p:spTree>
    <p:extLst>
      <p:ext uri="{BB962C8B-B14F-4D97-AF65-F5344CB8AC3E}">
        <p14:creationId xmlns:p14="http://schemas.microsoft.com/office/powerpoint/2010/main" val="1708814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609600"/>
            <a:ext cx="7772400" cy="457200"/>
          </a:xfrm>
        </p:spPr>
        <p:txBody>
          <a:bodyPr>
            <a:normAutofit fontScale="90000"/>
          </a:bodyPr>
          <a:lstStyle/>
          <a:p>
            <a:r>
              <a:rPr lang="en-US" altLang="en-US">
                <a:solidFill>
                  <a:schemeClr val="bg1"/>
                </a:solidFill>
                <a:cs typeface="Times New Roman" panose="02020603050405020304" pitchFamily="18" charset="0"/>
              </a:rPr>
              <a:t>Array-based implementation</a:t>
            </a:r>
            <a:endParaRPr lang="en-US" altLang="en-US">
              <a:solidFill>
                <a:schemeClr val="bg1"/>
              </a:solidFill>
            </a:endParaRPr>
          </a:p>
        </p:txBody>
      </p:sp>
      <p:pic>
        <p:nvPicPr>
          <p:cNvPr id="12291" name="Picture 3" descr="C:\My Documents\308 PowerPoint\Figures\MACJOBS\JPEGS\CHAP09\P567.jpg"/>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a:stretch>
            <a:fillRect/>
          </a:stretch>
        </p:blipFill>
        <p:spPr bwMode="auto">
          <a:xfrm>
            <a:off x="1066800" y="1295400"/>
            <a:ext cx="7239000" cy="519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1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381000"/>
            <a:ext cx="7772400" cy="1143000"/>
          </a:xfrm>
        </p:spPr>
        <p:txBody>
          <a:bodyPr/>
          <a:lstStyle/>
          <a:p>
            <a:r>
              <a:rPr lang="en-US" altLang="en-US">
                <a:ea typeface="MS Mincho" panose="02020609040205080304" pitchFamily="49" charset="-128"/>
              </a:rPr>
              <a:t>Graph implementation</a:t>
            </a:r>
            <a:r>
              <a:rPr lang="en-US" altLang="en-US"/>
              <a:t> (cont.)</a:t>
            </a:r>
          </a:p>
        </p:txBody>
      </p:sp>
      <p:sp>
        <p:nvSpPr>
          <p:cNvPr id="13315" name="Rectangle 3"/>
          <p:cNvSpPr>
            <a:spLocks noGrp="1" noChangeArrowheads="1"/>
          </p:cNvSpPr>
          <p:nvPr>
            <p:ph type="body" idx="1"/>
          </p:nvPr>
        </p:nvSpPr>
        <p:spPr>
          <a:xfrm>
            <a:off x="685800" y="1524000"/>
            <a:ext cx="7772400" cy="3505200"/>
          </a:xfrm>
        </p:spPr>
        <p:txBody>
          <a:bodyPr/>
          <a:lstStyle/>
          <a:p>
            <a:r>
              <a:rPr lang="en-US" altLang="en-US" u="sng">
                <a:cs typeface="Times New Roman" panose="02020603050405020304" pitchFamily="18" charset="0"/>
              </a:rPr>
              <a:t>Linked-list implementation</a:t>
            </a:r>
            <a:endParaRPr lang="en-US" altLang="en-US">
              <a:latin typeface="Courier New" panose="02070309020205020404" pitchFamily="49" charset="0"/>
              <a:cs typeface="Courier New" panose="02070309020205020404" pitchFamily="49" charset="0"/>
            </a:endParaRPr>
          </a:p>
          <a:p>
            <a:pPr lvl="1"/>
            <a:r>
              <a:rPr lang="en-US" altLang="en-US" sz="2600">
                <a:cs typeface="Times New Roman" panose="02020603050405020304" pitchFamily="18" charset="0"/>
              </a:rPr>
              <a:t>A 1D array is used to represent the vertices </a:t>
            </a:r>
          </a:p>
          <a:p>
            <a:pPr lvl="1"/>
            <a:r>
              <a:rPr lang="en-US" altLang="en-US" sz="2600">
                <a:cs typeface="Times New Roman" panose="02020603050405020304" pitchFamily="18" charset="0"/>
              </a:rPr>
              <a:t>A list is used for each vertex </a:t>
            </a:r>
            <a:r>
              <a:rPr lang="en-US" altLang="en-US" sz="2600" i="1">
                <a:ea typeface="MS Mincho" panose="02020609040205080304" pitchFamily="49" charset="-128"/>
              </a:rPr>
              <a:t>v</a:t>
            </a:r>
            <a:r>
              <a:rPr lang="en-US" altLang="en-US" sz="2600">
                <a:ea typeface="MS Mincho" panose="02020609040205080304" pitchFamily="49" charset="-128"/>
              </a:rPr>
              <a:t> which contains the vertices which are adjacent from </a:t>
            </a:r>
            <a:r>
              <a:rPr lang="en-US" altLang="en-US" sz="2600" i="1">
                <a:ea typeface="MS Mincho" panose="02020609040205080304" pitchFamily="49" charset="-128"/>
              </a:rPr>
              <a:t>v </a:t>
            </a:r>
            <a:r>
              <a:rPr lang="en-US" altLang="en-US" sz="2600">
                <a:ea typeface="MS Mincho" panose="02020609040205080304" pitchFamily="49" charset="-128"/>
              </a:rPr>
              <a:t>(adjacency list)</a:t>
            </a:r>
            <a:r>
              <a:rPr lang="en-US" altLang="en-US"/>
              <a:t> </a:t>
            </a:r>
          </a:p>
        </p:txBody>
      </p:sp>
      <p:pic>
        <p:nvPicPr>
          <p:cNvPr id="13316" name="Picture 4" descr="C:\My Documents\308 PowerPoint\Figures\MACJOBS\JPEGS\CHAP09\P553b.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a:stretch>
            <a:fillRect/>
          </a:stretch>
        </p:blipFill>
        <p:spPr bwMode="auto">
          <a:xfrm>
            <a:off x="2057400" y="3657600"/>
            <a:ext cx="4953000" cy="282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627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381000"/>
            <a:ext cx="7772400" cy="685800"/>
          </a:xfrm>
        </p:spPr>
        <p:txBody>
          <a:bodyPr>
            <a:normAutofit fontScale="90000"/>
          </a:bodyPr>
          <a:lstStyle/>
          <a:p>
            <a:r>
              <a:rPr lang="en-US" altLang="en-US">
                <a:solidFill>
                  <a:schemeClr val="bg1"/>
                </a:solidFill>
                <a:ea typeface="MS Mincho" panose="02020609040205080304" pitchFamily="49" charset="-128"/>
              </a:rPr>
              <a:t>Linked-list implementation</a:t>
            </a:r>
            <a:r>
              <a:rPr lang="en-US" altLang="en-US">
                <a:solidFill>
                  <a:schemeClr val="bg1"/>
                </a:solidFill>
              </a:rPr>
              <a:t> </a:t>
            </a:r>
          </a:p>
        </p:txBody>
      </p:sp>
      <p:pic>
        <p:nvPicPr>
          <p:cNvPr id="14339" name="Picture 3" descr="C:\My Documents\308 PowerPoint\Figures\MACJOBS\JPEGS\CHAP09\P5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219200"/>
            <a:ext cx="6324600" cy="524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89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75000"/>
              </a:lnSpc>
            </a:pPr>
            <a:r>
              <a:rPr lang="en-US" altLang="en-US" sz="4000">
                <a:ea typeface="MS Mincho" panose="02020609040205080304" pitchFamily="49" charset="-128"/>
              </a:rPr>
              <a:t>Adjacency matrix vs. adjacency list representation</a:t>
            </a:r>
            <a:r>
              <a:rPr lang="en-US" altLang="en-US" sz="4000"/>
              <a:t> </a:t>
            </a:r>
          </a:p>
        </p:txBody>
      </p:sp>
      <p:sp>
        <p:nvSpPr>
          <p:cNvPr id="17411" name="Rectangle 3"/>
          <p:cNvSpPr>
            <a:spLocks noGrp="1" noChangeArrowheads="1"/>
          </p:cNvSpPr>
          <p:nvPr>
            <p:ph type="body" idx="1"/>
          </p:nvPr>
        </p:nvSpPr>
        <p:spPr>
          <a:xfrm>
            <a:off x="685800" y="1981200"/>
            <a:ext cx="8001000" cy="4495800"/>
          </a:xfrm>
        </p:spPr>
        <p:txBody>
          <a:bodyPr/>
          <a:lstStyle/>
          <a:p>
            <a:pPr>
              <a:lnSpc>
                <a:spcPct val="85000"/>
              </a:lnSpc>
            </a:pPr>
            <a:r>
              <a:rPr lang="en-US" altLang="en-US" b="1">
                <a:solidFill>
                  <a:srgbClr val="FF9933"/>
                </a:solidFill>
                <a:ea typeface="MS Mincho" panose="02020609040205080304" pitchFamily="49" charset="-128"/>
              </a:rPr>
              <a:t>Adjacency matrix</a:t>
            </a:r>
            <a:endParaRPr lang="en-US" altLang="en-US" b="1">
              <a:solidFill>
                <a:srgbClr val="FF9933"/>
              </a:solidFill>
              <a:latin typeface="Courier New" panose="02070309020205020404" pitchFamily="49" charset="0"/>
              <a:cs typeface="Times New Roman" panose="02020603050405020304" pitchFamily="18" charset="0"/>
            </a:endParaRPr>
          </a:p>
          <a:p>
            <a:pPr lvl="1">
              <a:lnSpc>
                <a:spcPct val="85000"/>
              </a:lnSpc>
            </a:pPr>
            <a:r>
              <a:rPr lang="en-US" altLang="en-US">
                <a:ea typeface="MS Mincho" panose="02020609040205080304" pitchFamily="49" charset="-128"/>
              </a:rPr>
              <a:t>Good for dense graphs --|</a:t>
            </a:r>
            <a:r>
              <a:rPr lang="en-US" altLang="en-US" i="1">
                <a:ea typeface="MS Mincho" panose="02020609040205080304" pitchFamily="49" charset="-128"/>
              </a:rPr>
              <a:t>E</a:t>
            </a:r>
            <a:r>
              <a:rPr lang="en-US" altLang="en-US">
                <a:ea typeface="MS Mincho" panose="02020609040205080304" pitchFamily="49" charset="-128"/>
              </a:rPr>
              <a:t>|~</a:t>
            </a:r>
            <a:r>
              <a:rPr lang="en-US" altLang="en-US" i="1">
                <a:ea typeface="MS Mincho" panose="02020609040205080304" pitchFamily="49" charset="-128"/>
              </a:rPr>
              <a:t>O</a:t>
            </a:r>
            <a:r>
              <a:rPr lang="en-US" altLang="en-US">
                <a:ea typeface="MS Mincho" panose="02020609040205080304" pitchFamily="49" charset="-128"/>
              </a:rPr>
              <a:t>(|</a:t>
            </a:r>
            <a:r>
              <a:rPr lang="en-US" altLang="en-US" i="1">
                <a:ea typeface="MS Mincho" panose="02020609040205080304" pitchFamily="49" charset="-128"/>
              </a:rPr>
              <a:t>V</a:t>
            </a:r>
            <a:r>
              <a:rPr lang="en-US" altLang="en-US">
                <a:ea typeface="MS Mincho" panose="02020609040205080304" pitchFamily="49" charset="-128"/>
              </a:rPr>
              <a:t>|</a:t>
            </a:r>
            <a:r>
              <a:rPr lang="en-US" altLang="en-US" baseline="30000">
                <a:ea typeface="MS Mincho" panose="02020609040205080304" pitchFamily="49" charset="-128"/>
              </a:rPr>
              <a:t>2</a:t>
            </a:r>
            <a:r>
              <a:rPr lang="en-US" altLang="en-US">
                <a:ea typeface="MS Mincho" panose="02020609040205080304" pitchFamily="49" charset="-128"/>
              </a:rPr>
              <a:t>)</a:t>
            </a:r>
            <a:endParaRPr lang="en-US" altLang="en-US">
              <a:latin typeface="Courier New" panose="02070309020205020404" pitchFamily="49" charset="0"/>
              <a:cs typeface="Times New Roman" panose="02020603050405020304" pitchFamily="18" charset="0"/>
            </a:endParaRPr>
          </a:p>
          <a:p>
            <a:pPr lvl="1">
              <a:lnSpc>
                <a:spcPct val="85000"/>
              </a:lnSpc>
            </a:pPr>
            <a:r>
              <a:rPr lang="en-US" altLang="en-US">
                <a:ea typeface="MS Mincho" panose="02020609040205080304" pitchFamily="49" charset="-128"/>
              </a:rPr>
              <a:t>Memory requirements: </a:t>
            </a:r>
            <a:r>
              <a:rPr lang="en-US" altLang="en-US" i="1">
                <a:ea typeface="MS Mincho" panose="02020609040205080304" pitchFamily="49" charset="-128"/>
              </a:rPr>
              <a:t>O</a:t>
            </a:r>
            <a:r>
              <a:rPr lang="en-US" altLang="en-US">
                <a:ea typeface="MS Mincho" panose="02020609040205080304" pitchFamily="49" charset="-128"/>
              </a:rPr>
              <a:t>(|V| + |</a:t>
            </a:r>
            <a:r>
              <a:rPr lang="en-US" altLang="en-US" i="1">
                <a:ea typeface="MS Mincho" panose="02020609040205080304" pitchFamily="49" charset="-128"/>
              </a:rPr>
              <a:t>E|</a:t>
            </a:r>
            <a:r>
              <a:rPr lang="en-US" altLang="en-US" baseline="30000">
                <a:ea typeface="MS Mincho" panose="02020609040205080304" pitchFamily="49" charset="-128"/>
              </a:rPr>
              <a:t> </a:t>
            </a:r>
            <a:r>
              <a:rPr lang="en-US" altLang="en-US">
                <a:ea typeface="MS Mincho" panose="02020609040205080304" pitchFamily="49" charset="-128"/>
              </a:rPr>
              <a:t>) = O(|</a:t>
            </a:r>
            <a:r>
              <a:rPr lang="en-US" altLang="en-US" i="1">
                <a:ea typeface="MS Mincho" panose="02020609040205080304" pitchFamily="49" charset="-128"/>
              </a:rPr>
              <a:t>V</a:t>
            </a:r>
            <a:r>
              <a:rPr lang="en-US" altLang="en-US">
                <a:ea typeface="MS Mincho" panose="02020609040205080304" pitchFamily="49" charset="-128"/>
              </a:rPr>
              <a:t>|</a:t>
            </a:r>
            <a:r>
              <a:rPr lang="en-US" altLang="en-US" baseline="30000">
                <a:ea typeface="MS Mincho" panose="02020609040205080304" pitchFamily="49" charset="-128"/>
              </a:rPr>
              <a:t>2 </a:t>
            </a:r>
            <a:r>
              <a:rPr lang="en-US" altLang="en-US">
                <a:ea typeface="MS Mincho" panose="02020609040205080304" pitchFamily="49" charset="-128"/>
              </a:rPr>
              <a:t>)</a:t>
            </a:r>
          </a:p>
          <a:p>
            <a:pPr lvl="1">
              <a:lnSpc>
                <a:spcPct val="85000"/>
              </a:lnSpc>
            </a:pPr>
            <a:r>
              <a:rPr lang="en-US" altLang="en-US">
                <a:ea typeface="MS Mincho" panose="02020609040205080304" pitchFamily="49" charset="-128"/>
              </a:rPr>
              <a:t>Connectivity between two vertices can be tested quickly</a:t>
            </a:r>
          </a:p>
          <a:p>
            <a:pPr>
              <a:lnSpc>
                <a:spcPct val="85000"/>
              </a:lnSpc>
            </a:pPr>
            <a:r>
              <a:rPr lang="en-US" altLang="en-US" b="1">
                <a:solidFill>
                  <a:srgbClr val="FF9933"/>
                </a:solidFill>
                <a:ea typeface="MS Mincho" panose="02020609040205080304" pitchFamily="49" charset="-128"/>
              </a:rPr>
              <a:t>Adjacency list</a:t>
            </a:r>
            <a:endParaRPr lang="en-US" altLang="en-US" b="1">
              <a:solidFill>
                <a:srgbClr val="FF9933"/>
              </a:solidFill>
              <a:latin typeface="Courier New" panose="02070309020205020404" pitchFamily="49" charset="0"/>
              <a:cs typeface="Times New Roman" panose="02020603050405020304" pitchFamily="18" charset="0"/>
            </a:endParaRPr>
          </a:p>
          <a:p>
            <a:pPr lvl="1">
              <a:lnSpc>
                <a:spcPct val="85000"/>
              </a:lnSpc>
            </a:pPr>
            <a:r>
              <a:rPr lang="en-US" altLang="en-US">
                <a:ea typeface="MS Mincho" panose="02020609040205080304" pitchFamily="49" charset="-128"/>
              </a:rPr>
              <a:t>Good for sparse graphs -- |</a:t>
            </a:r>
            <a:r>
              <a:rPr lang="en-US" altLang="en-US" i="1">
                <a:ea typeface="MS Mincho" panose="02020609040205080304" pitchFamily="49" charset="-128"/>
              </a:rPr>
              <a:t>E</a:t>
            </a:r>
            <a:r>
              <a:rPr lang="en-US" altLang="en-US">
                <a:ea typeface="MS Mincho" panose="02020609040205080304" pitchFamily="49" charset="-128"/>
              </a:rPr>
              <a:t>|~</a:t>
            </a:r>
            <a:r>
              <a:rPr lang="en-US" altLang="en-US" i="1">
                <a:ea typeface="MS Mincho" panose="02020609040205080304" pitchFamily="49" charset="-128"/>
              </a:rPr>
              <a:t>O</a:t>
            </a:r>
            <a:r>
              <a:rPr lang="en-US" altLang="en-US">
                <a:ea typeface="MS Mincho" panose="02020609040205080304" pitchFamily="49" charset="-128"/>
              </a:rPr>
              <a:t>(|</a:t>
            </a:r>
            <a:r>
              <a:rPr lang="en-US" altLang="en-US" i="1">
                <a:ea typeface="MS Mincho" panose="02020609040205080304" pitchFamily="49" charset="-128"/>
              </a:rPr>
              <a:t>V</a:t>
            </a:r>
            <a:r>
              <a:rPr lang="en-US" altLang="en-US">
                <a:ea typeface="MS Mincho" panose="02020609040205080304" pitchFamily="49" charset="-128"/>
              </a:rPr>
              <a:t>|)</a:t>
            </a:r>
            <a:endParaRPr lang="en-US" altLang="en-US">
              <a:latin typeface="Courier New" panose="02070309020205020404" pitchFamily="49" charset="0"/>
              <a:cs typeface="Times New Roman" panose="02020603050405020304" pitchFamily="18" charset="0"/>
            </a:endParaRPr>
          </a:p>
          <a:p>
            <a:pPr lvl="1">
              <a:lnSpc>
                <a:spcPct val="85000"/>
              </a:lnSpc>
            </a:pPr>
            <a:r>
              <a:rPr lang="en-US" altLang="en-US">
                <a:ea typeface="MS Mincho" panose="02020609040205080304" pitchFamily="49" charset="-128"/>
              </a:rPr>
              <a:t>Memory requirements: </a:t>
            </a:r>
            <a:r>
              <a:rPr lang="en-US" altLang="en-US" i="1">
                <a:ea typeface="MS Mincho" panose="02020609040205080304" pitchFamily="49" charset="-128"/>
              </a:rPr>
              <a:t>O(|V| + |E|)=O(|V|) </a:t>
            </a:r>
          </a:p>
          <a:p>
            <a:pPr lvl="1">
              <a:lnSpc>
                <a:spcPct val="85000"/>
              </a:lnSpc>
            </a:pPr>
            <a:r>
              <a:rPr lang="en-US" altLang="en-US">
                <a:ea typeface="MS Mincho" panose="02020609040205080304" pitchFamily="49" charset="-128"/>
              </a:rPr>
              <a:t>Vertices adjacent to another vertex can be found quickly</a:t>
            </a:r>
          </a:p>
        </p:txBody>
      </p:sp>
    </p:spTree>
    <p:extLst>
      <p:ext uri="{BB962C8B-B14F-4D97-AF65-F5344CB8AC3E}">
        <p14:creationId xmlns:p14="http://schemas.microsoft.com/office/powerpoint/2010/main" val="2353163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5800" y="1219200"/>
            <a:ext cx="7772400" cy="1143000"/>
          </a:xfrm>
        </p:spPr>
        <p:txBody>
          <a:bodyPr/>
          <a:lstStyle/>
          <a:p>
            <a:r>
              <a:rPr lang="en-US" altLang="en-US">
                <a:ea typeface="MS Mincho" panose="02020609040205080304" pitchFamily="49" charset="-128"/>
              </a:rPr>
              <a:t>Graph searching</a:t>
            </a:r>
            <a:r>
              <a:rPr lang="en-US" altLang="en-US"/>
              <a:t> </a:t>
            </a:r>
          </a:p>
        </p:txBody>
      </p:sp>
      <p:sp>
        <p:nvSpPr>
          <p:cNvPr id="22531" name="Rectangle 3"/>
          <p:cNvSpPr>
            <a:spLocks noGrp="1" noChangeArrowheads="1"/>
          </p:cNvSpPr>
          <p:nvPr>
            <p:ph type="body" idx="1"/>
          </p:nvPr>
        </p:nvSpPr>
        <p:spPr>
          <a:xfrm>
            <a:off x="685800" y="2667000"/>
            <a:ext cx="7772400" cy="3429000"/>
          </a:xfrm>
        </p:spPr>
        <p:txBody>
          <a:bodyPr/>
          <a:lstStyle/>
          <a:p>
            <a:r>
              <a:rPr lang="en-US" altLang="en-US" i="1" u="sng">
                <a:cs typeface="Times New Roman" panose="02020603050405020304" pitchFamily="18" charset="0"/>
              </a:rPr>
              <a:t>Problem</a:t>
            </a:r>
            <a:r>
              <a:rPr lang="en-US" altLang="en-US" u="sng">
                <a:cs typeface="Times New Roman" panose="02020603050405020304" pitchFamily="18" charset="0"/>
              </a:rPr>
              <a:t>:</a:t>
            </a:r>
            <a:r>
              <a:rPr lang="en-US" altLang="en-US">
                <a:cs typeface="Times New Roman" panose="02020603050405020304" pitchFamily="18" charset="0"/>
              </a:rPr>
              <a:t> find a path between two nodes of the graph (e.g., Austin  and Washington)</a:t>
            </a:r>
            <a:endParaRPr lang="en-US" altLang="en-US">
              <a:latin typeface="Courier New" panose="02070309020205020404" pitchFamily="49" charset="0"/>
              <a:cs typeface="Courier New" panose="02070309020205020404" pitchFamily="49" charset="0"/>
            </a:endParaRPr>
          </a:p>
          <a:p>
            <a:r>
              <a:rPr lang="en-US" altLang="en-US" i="1" u="sng">
                <a:ea typeface="MS Mincho" panose="02020609040205080304" pitchFamily="49" charset="-128"/>
              </a:rPr>
              <a:t>Methods</a:t>
            </a:r>
            <a:r>
              <a:rPr lang="en-US" altLang="en-US" u="sng">
                <a:ea typeface="MS Mincho" panose="02020609040205080304" pitchFamily="49" charset="-128"/>
              </a:rPr>
              <a:t>:</a:t>
            </a:r>
            <a:r>
              <a:rPr lang="en-US" altLang="en-US">
                <a:ea typeface="MS Mincho" panose="02020609040205080304" pitchFamily="49" charset="-128"/>
              </a:rPr>
              <a:t> Depth-First-Search </a:t>
            </a:r>
            <a:r>
              <a:rPr lang="en-US" altLang="en-US">
                <a:solidFill>
                  <a:srgbClr val="FF9933"/>
                </a:solidFill>
                <a:ea typeface="MS Mincho" panose="02020609040205080304" pitchFamily="49" charset="-128"/>
              </a:rPr>
              <a:t>(DFS)</a:t>
            </a:r>
            <a:r>
              <a:rPr lang="en-US" altLang="en-US">
                <a:ea typeface="MS Mincho" panose="02020609040205080304" pitchFamily="49" charset="-128"/>
              </a:rPr>
              <a:t> or Breadth-First-Search </a:t>
            </a:r>
            <a:r>
              <a:rPr lang="en-US" altLang="en-US">
                <a:solidFill>
                  <a:srgbClr val="FF9933"/>
                </a:solidFill>
                <a:ea typeface="MS Mincho" panose="02020609040205080304" pitchFamily="49" charset="-128"/>
              </a:rPr>
              <a:t>(BFS)</a:t>
            </a:r>
            <a:r>
              <a:rPr lang="en-US" altLang="en-US"/>
              <a:t> </a:t>
            </a:r>
          </a:p>
        </p:txBody>
      </p:sp>
    </p:spTree>
    <p:extLst>
      <p:ext uri="{BB962C8B-B14F-4D97-AF65-F5344CB8AC3E}">
        <p14:creationId xmlns:p14="http://schemas.microsoft.com/office/powerpoint/2010/main" val="2862290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a:cs typeface="Times New Roman" panose="02020603050405020304" pitchFamily="18" charset="0"/>
              </a:rPr>
              <a:t>Depth-First-Search (DFS)</a:t>
            </a:r>
            <a:endParaRPr lang="en-US" altLang="en-US">
              <a:latin typeface="Courier New" panose="02070309020205020404" pitchFamily="49" charset="0"/>
              <a:cs typeface="Courier New" panose="02070309020205020404" pitchFamily="49" charset="0"/>
            </a:endParaRPr>
          </a:p>
        </p:txBody>
      </p:sp>
      <p:sp>
        <p:nvSpPr>
          <p:cNvPr id="23555" name="Rectangle 3"/>
          <p:cNvSpPr>
            <a:spLocks noGrp="1" noChangeArrowheads="1"/>
          </p:cNvSpPr>
          <p:nvPr>
            <p:ph type="body" idx="1"/>
          </p:nvPr>
        </p:nvSpPr>
        <p:spPr/>
        <p:txBody>
          <a:bodyPr/>
          <a:lstStyle/>
          <a:p>
            <a:r>
              <a:rPr lang="en-US" altLang="en-US">
                <a:cs typeface="Times New Roman" panose="02020603050405020304" pitchFamily="18" charset="0"/>
              </a:rPr>
              <a:t>What is the idea behind DFS?</a:t>
            </a:r>
            <a:endParaRPr lang="en-US" altLang="en-US">
              <a:latin typeface="Courier New" panose="02070309020205020404" pitchFamily="49" charset="0"/>
              <a:cs typeface="Courier New" panose="02070309020205020404" pitchFamily="49" charset="0"/>
            </a:endParaRPr>
          </a:p>
          <a:p>
            <a:pPr lvl="1"/>
            <a:r>
              <a:rPr lang="en-US" altLang="en-US">
                <a:cs typeface="Times New Roman" panose="02020603050405020304" pitchFamily="18" charset="0"/>
              </a:rPr>
              <a:t>Travel as far as you can down a path </a:t>
            </a:r>
            <a:endParaRPr lang="en-US" altLang="en-US">
              <a:latin typeface="Courier New" panose="02070309020205020404" pitchFamily="49" charset="0"/>
              <a:cs typeface="Courier New" panose="02070309020205020404" pitchFamily="49" charset="0"/>
            </a:endParaRPr>
          </a:p>
          <a:p>
            <a:pPr lvl="1"/>
            <a:r>
              <a:rPr lang="en-US" altLang="en-US">
                <a:cs typeface="Times New Roman" panose="02020603050405020304" pitchFamily="18" charset="0"/>
              </a:rPr>
              <a:t>Back up </a:t>
            </a:r>
            <a:r>
              <a:rPr lang="en-US" altLang="en-US" i="1">
                <a:cs typeface="Times New Roman" panose="02020603050405020304" pitchFamily="18" charset="0"/>
              </a:rPr>
              <a:t>as little as possible</a:t>
            </a:r>
            <a:r>
              <a:rPr lang="en-US" altLang="en-US">
                <a:cs typeface="Times New Roman" panose="02020603050405020304" pitchFamily="18" charset="0"/>
              </a:rPr>
              <a:t> when you reach a "dead end" (i.e.,  next vertex has been "marked" or there is no next vertex)</a:t>
            </a:r>
            <a:endParaRPr lang="en-US" altLang="en-US">
              <a:latin typeface="Courier New" panose="02070309020205020404" pitchFamily="49" charset="0"/>
              <a:cs typeface="Courier New" panose="02070309020205020404" pitchFamily="49" charset="0"/>
            </a:endParaRPr>
          </a:p>
          <a:p>
            <a:r>
              <a:rPr lang="en-US" altLang="en-US">
                <a:ea typeface="MS Mincho" panose="02020609040205080304" pitchFamily="49" charset="-128"/>
              </a:rPr>
              <a:t>DFS can be implemented efficiently using a 							</a:t>
            </a:r>
            <a:r>
              <a:rPr lang="en-US" altLang="en-US" i="1">
                <a:solidFill>
                  <a:srgbClr val="FF9933"/>
                </a:solidFill>
                <a:ea typeface="MS Mincho" panose="02020609040205080304" pitchFamily="49" charset="-128"/>
              </a:rPr>
              <a:t>stack</a:t>
            </a:r>
            <a:r>
              <a:rPr lang="en-US" altLang="en-US"/>
              <a:t> </a:t>
            </a:r>
          </a:p>
        </p:txBody>
      </p:sp>
    </p:spTree>
    <p:extLst>
      <p:ext uri="{BB962C8B-B14F-4D97-AF65-F5344CB8AC3E}">
        <p14:creationId xmlns:p14="http://schemas.microsoft.com/office/powerpoint/2010/main" val="27326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WINDOWS\Desktop\Graphs_fig1.jpg"/>
          <p:cNvPicPr>
            <a:picLocks noChangeAspect="1" noChangeArrowheads="1"/>
          </p:cNvPicPr>
          <p:nvPr/>
        </p:nvPicPr>
        <p:blipFill>
          <a:blip r:embed="rId2">
            <a:extLst>
              <a:ext uri="{28A0092B-C50C-407E-A947-70E740481C1C}">
                <a14:useLocalDpi xmlns:a14="http://schemas.microsoft.com/office/drawing/2010/main" val="0"/>
              </a:ext>
            </a:extLst>
          </a:blip>
          <a:srcRect b="65082"/>
          <a:stretch>
            <a:fillRect/>
          </a:stretch>
        </p:blipFill>
        <p:spPr bwMode="auto">
          <a:xfrm>
            <a:off x="304800" y="1676400"/>
            <a:ext cx="8458200" cy="3167063"/>
          </a:xfrm>
          <a:prstGeom prst="rect">
            <a:avLst/>
          </a:prstGeom>
          <a:noFill/>
          <a:extLst>
            <a:ext uri="{909E8E84-426E-40DD-AFC4-6F175D3DCCD1}">
              <a14:hiddenFill xmlns:a14="http://schemas.microsoft.com/office/drawing/2010/main">
                <a:solidFill>
                  <a:srgbClr val="FFFFFF"/>
                </a:solidFill>
              </a14:hiddenFill>
            </a:ext>
          </a:extLst>
        </p:spPr>
      </p:pic>
      <p:sp>
        <p:nvSpPr>
          <p:cNvPr id="25603" name="Text Box 3"/>
          <p:cNvSpPr txBox="1">
            <a:spLocks noChangeArrowheads="1"/>
          </p:cNvSpPr>
          <p:nvPr/>
        </p:nvSpPr>
        <p:spPr bwMode="auto">
          <a:xfrm>
            <a:off x="304800" y="1143000"/>
            <a:ext cx="676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solidFill>
              </a:rPr>
              <a:t>start</a:t>
            </a:r>
            <a:endParaRPr lang="en-US" altLang="en-US"/>
          </a:p>
        </p:txBody>
      </p:sp>
      <p:sp>
        <p:nvSpPr>
          <p:cNvPr id="25604" name="Text Box 4"/>
          <p:cNvSpPr txBox="1">
            <a:spLocks noChangeArrowheads="1"/>
          </p:cNvSpPr>
          <p:nvPr/>
        </p:nvSpPr>
        <p:spPr bwMode="auto">
          <a:xfrm>
            <a:off x="3692525" y="1219200"/>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solidFill>
              </a:rPr>
              <a:t>end</a:t>
            </a:r>
            <a:endParaRPr lang="en-US" altLang="en-US"/>
          </a:p>
        </p:txBody>
      </p:sp>
      <p:sp>
        <p:nvSpPr>
          <p:cNvPr id="25605" name="Text Box 5"/>
          <p:cNvSpPr txBox="1">
            <a:spLocks noChangeArrowheads="1"/>
          </p:cNvSpPr>
          <p:nvPr/>
        </p:nvSpPr>
        <p:spPr bwMode="auto">
          <a:xfrm>
            <a:off x="2667000" y="4038600"/>
            <a:ext cx="1668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(initialization)</a:t>
            </a:r>
          </a:p>
        </p:txBody>
      </p:sp>
    </p:spTree>
    <p:extLst>
      <p:ext uri="{BB962C8B-B14F-4D97-AF65-F5344CB8AC3E}">
        <p14:creationId xmlns:p14="http://schemas.microsoft.com/office/powerpoint/2010/main" val="28845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WINDOWS\Desktop\Graphs_fig1.jpg"/>
          <p:cNvPicPr>
            <a:picLocks noChangeAspect="1" noChangeArrowheads="1"/>
          </p:cNvPicPr>
          <p:nvPr/>
        </p:nvPicPr>
        <p:blipFill>
          <a:blip r:embed="rId2">
            <a:extLst>
              <a:ext uri="{28A0092B-C50C-407E-A947-70E740481C1C}">
                <a14:useLocalDpi xmlns:a14="http://schemas.microsoft.com/office/drawing/2010/main" val="0"/>
              </a:ext>
            </a:extLst>
          </a:blip>
          <a:srcRect t="35349" b="31441"/>
          <a:stretch>
            <a:fillRect/>
          </a:stretch>
        </p:blipFill>
        <p:spPr bwMode="auto">
          <a:xfrm>
            <a:off x="457200" y="1828800"/>
            <a:ext cx="8229600" cy="293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08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WINDOWS\Desktop\Graphs_fig1.jpg"/>
          <p:cNvPicPr>
            <a:picLocks noChangeAspect="1" noChangeArrowheads="1"/>
          </p:cNvPicPr>
          <p:nvPr/>
        </p:nvPicPr>
        <p:blipFill>
          <a:blip r:embed="rId2">
            <a:extLst>
              <a:ext uri="{28A0092B-C50C-407E-A947-70E740481C1C}">
                <a14:useLocalDpi xmlns:a14="http://schemas.microsoft.com/office/drawing/2010/main" val="0"/>
              </a:ext>
            </a:extLst>
          </a:blip>
          <a:srcRect l="27225" t="69536" r="24608"/>
          <a:stretch>
            <a:fillRect/>
          </a:stretch>
        </p:blipFill>
        <p:spPr bwMode="auto">
          <a:xfrm>
            <a:off x="2133600" y="1752600"/>
            <a:ext cx="5105400" cy="346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844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1143000"/>
            <a:ext cx="7772400" cy="1143000"/>
          </a:xfrm>
        </p:spPr>
        <p:txBody>
          <a:bodyPr/>
          <a:lstStyle/>
          <a:p>
            <a:r>
              <a:rPr lang="en-US" altLang="en-US">
                <a:cs typeface="Times New Roman" panose="02020603050405020304" pitchFamily="18" charset="0"/>
              </a:rPr>
              <a:t>Breadth-First-Searching (BFS)</a:t>
            </a:r>
            <a:endParaRPr lang="en-US" altLang="en-US">
              <a:latin typeface="Courier New" panose="02070309020205020404" pitchFamily="49" charset="0"/>
              <a:cs typeface="Courier New" panose="02070309020205020404" pitchFamily="49" charset="0"/>
            </a:endParaRPr>
          </a:p>
        </p:txBody>
      </p:sp>
      <p:sp>
        <p:nvSpPr>
          <p:cNvPr id="31747" name="Rectangle 3"/>
          <p:cNvSpPr>
            <a:spLocks noGrp="1" noChangeArrowheads="1"/>
          </p:cNvSpPr>
          <p:nvPr>
            <p:ph type="body" idx="1"/>
          </p:nvPr>
        </p:nvSpPr>
        <p:spPr>
          <a:xfrm>
            <a:off x="685800" y="2438400"/>
            <a:ext cx="7772400" cy="4038600"/>
          </a:xfrm>
        </p:spPr>
        <p:txBody>
          <a:bodyPr>
            <a:normAutofit/>
          </a:bodyPr>
          <a:lstStyle/>
          <a:p>
            <a:r>
              <a:rPr lang="en-US" altLang="en-US" dirty="0">
                <a:cs typeface="Times New Roman" panose="02020603050405020304" pitchFamily="18" charset="0"/>
              </a:rPr>
              <a:t>What is the idea behind BFS?</a:t>
            </a:r>
            <a:endParaRPr lang="en-US" altLang="en-US" dirty="0">
              <a:latin typeface="Courier New" panose="02070309020205020404" pitchFamily="49" charset="0"/>
              <a:cs typeface="Courier New" panose="02070309020205020404" pitchFamily="49" charset="0"/>
            </a:endParaRPr>
          </a:p>
          <a:p>
            <a:pPr lvl="1"/>
            <a:r>
              <a:rPr lang="en-US" altLang="en-US" dirty="0">
                <a:cs typeface="Times New Roman" panose="02020603050405020304" pitchFamily="18" charset="0"/>
              </a:rPr>
              <a:t>Look at all possible paths at the same depth before you go at a deeper level</a:t>
            </a:r>
            <a:endParaRPr lang="en-US" altLang="en-US" dirty="0">
              <a:latin typeface="Courier New" panose="02070309020205020404" pitchFamily="49" charset="0"/>
              <a:cs typeface="Courier New" panose="02070309020205020404" pitchFamily="49" charset="0"/>
            </a:endParaRPr>
          </a:p>
          <a:p>
            <a:pPr lvl="1"/>
            <a:r>
              <a:rPr lang="en-US" altLang="en-US" dirty="0">
                <a:cs typeface="Times New Roman" panose="02020603050405020304" pitchFamily="18" charset="0"/>
              </a:rPr>
              <a:t>Back up </a:t>
            </a:r>
            <a:r>
              <a:rPr lang="en-US" altLang="en-US" i="1" dirty="0">
                <a:cs typeface="Times New Roman" panose="02020603050405020304" pitchFamily="18" charset="0"/>
              </a:rPr>
              <a:t>as far as possible</a:t>
            </a:r>
            <a:r>
              <a:rPr lang="en-US" altLang="en-US" dirty="0">
                <a:cs typeface="Times New Roman" panose="02020603050405020304" pitchFamily="18" charset="0"/>
              </a:rPr>
              <a:t> when you reach a "dead end" (i.e.,  next vertex has been "marked" or there is no next vertex)</a:t>
            </a:r>
          </a:p>
          <a:p>
            <a:pPr lvl="1"/>
            <a:r>
              <a:rPr lang="en-US" altLang="en-US" dirty="0">
                <a:ea typeface="MS Mincho" panose="02020609040205080304" pitchFamily="49" charset="-128"/>
              </a:rPr>
              <a:t>BFS can be implemented efficiently using a </a:t>
            </a:r>
            <a:r>
              <a:rPr lang="en-US" altLang="en-US" i="1" dirty="0">
                <a:ea typeface="MS Mincho" panose="02020609040205080304" pitchFamily="49" charset="-128"/>
              </a:rPr>
              <a:t>queue</a:t>
            </a:r>
            <a:endParaRPr lang="en-US" altLang="en-US" sz="2000" dirty="0">
              <a:latin typeface="Arial" panose="020B0604020202020204" pitchFamily="34" charset="0"/>
              <a:cs typeface="Times New Roman" panose="02020603050405020304" pitchFamily="18" charset="0"/>
            </a:endParaRPr>
          </a:p>
          <a:p>
            <a:pPr lvl="1"/>
            <a:endParaRPr lang="en-US" altLang="en-US" dirty="0"/>
          </a:p>
        </p:txBody>
      </p:sp>
    </p:spTree>
    <p:extLst>
      <p:ext uri="{BB962C8B-B14F-4D97-AF65-F5344CB8AC3E}">
        <p14:creationId xmlns:p14="http://schemas.microsoft.com/office/powerpoint/2010/main" val="147413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altLang="en-US"/>
              <a:t>CS 103</a:t>
            </a:r>
          </a:p>
        </p:txBody>
      </p:sp>
      <p:sp>
        <p:nvSpPr>
          <p:cNvPr id="5" name="Slide Number Placeholder 5"/>
          <p:cNvSpPr>
            <a:spLocks noGrp="1"/>
          </p:cNvSpPr>
          <p:nvPr>
            <p:ph type="sldNum" sz="quarter" idx="12"/>
          </p:nvPr>
        </p:nvSpPr>
        <p:spPr/>
        <p:txBody>
          <a:bodyPr/>
          <a:lstStyle/>
          <a:p>
            <a:fld id="{5E170037-1670-4C82-BA91-1D23C2AAC6CF}" type="slidenum">
              <a:rPr lang="en-US" altLang="en-US"/>
              <a:pPr/>
              <a:t>3</a:t>
            </a:fld>
            <a:endParaRPr lang="en-US" altLang="en-US"/>
          </a:p>
        </p:txBody>
      </p:sp>
      <p:sp>
        <p:nvSpPr>
          <p:cNvPr id="209922" name="Rectangle 2"/>
          <p:cNvSpPr>
            <a:spLocks noGrp="1" noChangeArrowheads="1"/>
          </p:cNvSpPr>
          <p:nvPr>
            <p:ph type="title"/>
          </p:nvPr>
        </p:nvSpPr>
        <p:spPr>
          <a:xfrm>
            <a:off x="685800" y="609600"/>
            <a:ext cx="7772400" cy="685800"/>
          </a:xfrm>
        </p:spPr>
        <p:txBody>
          <a:bodyPr>
            <a:normAutofit fontScale="90000"/>
          </a:bodyPr>
          <a:lstStyle/>
          <a:p>
            <a:r>
              <a:rPr lang="en-US" altLang="en-US" sz="4000" b="1"/>
              <a:t>Definition of Graphs</a:t>
            </a:r>
          </a:p>
        </p:txBody>
      </p:sp>
      <p:sp>
        <p:nvSpPr>
          <p:cNvPr id="209923" name="Rectangle 3"/>
          <p:cNvSpPr>
            <a:spLocks noGrp="1" noChangeArrowheads="1"/>
          </p:cNvSpPr>
          <p:nvPr>
            <p:ph type="body" idx="1"/>
          </p:nvPr>
        </p:nvSpPr>
        <p:spPr>
          <a:xfrm>
            <a:off x="685800" y="1600200"/>
            <a:ext cx="8153400" cy="4495800"/>
          </a:xfrm>
        </p:spPr>
        <p:txBody>
          <a:bodyPr/>
          <a:lstStyle/>
          <a:p>
            <a:r>
              <a:rPr lang="en-US" altLang="en-US"/>
              <a:t>A graph is a finite set of nodes with edges between nodes</a:t>
            </a:r>
          </a:p>
          <a:p>
            <a:r>
              <a:rPr lang="en-US" altLang="en-US"/>
              <a:t>Formally, a graph G is a structure (V,E) consisting of </a:t>
            </a:r>
          </a:p>
          <a:p>
            <a:pPr lvl="1"/>
            <a:r>
              <a:rPr lang="en-US" altLang="en-US"/>
              <a:t>a finite set V called the set of nodes, and</a:t>
            </a:r>
          </a:p>
          <a:p>
            <a:pPr lvl="1"/>
            <a:r>
              <a:rPr lang="en-US" altLang="en-US"/>
              <a:t>a set E that is a subset of VxV. That is, E is a set of pairs of the form (x,y) where x and y are nodes in V </a:t>
            </a:r>
          </a:p>
          <a:p>
            <a:endParaRPr lang="en-US" altLang="en-US"/>
          </a:p>
        </p:txBody>
      </p:sp>
    </p:spTree>
    <p:extLst>
      <p:ext uri="{BB962C8B-B14F-4D97-AF65-F5344CB8AC3E}">
        <p14:creationId xmlns:p14="http://schemas.microsoft.com/office/powerpoint/2010/main" val="3550010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WINDOWS\Desktop\Graphs_fig2.jpg"/>
          <p:cNvPicPr>
            <a:picLocks noChangeAspect="1" noChangeArrowheads="1"/>
          </p:cNvPicPr>
          <p:nvPr/>
        </p:nvPicPr>
        <p:blipFill>
          <a:blip r:embed="rId2">
            <a:extLst>
              <a:ext uri="{28A0092B-C50C-407E-A947-70E740481C1C}">
                <a14:useLocalDpi xmlns:a14="http://schemas.microsoft.com/office/drawing/2010/main" val="0"/>
              </a:ext>
            </a:extLst>
          </a:blip>
          <a:srcRect b="59036"/>
          <a:stretch>
            <a:fillRect/>
          </a:stretch>
        </p:blipFill>
        <p:spPr bwMode="auto">
          <a:xfrm>
            <a:off x="457200" y="838200"/>
            <a:ext cx="8248650" cy="5181600"/>
          </a:xfrm>
          <a:prstGeom prst="rect">
            <a:avLst/>
          </a:prstGeom>
          <a:noFill/>
          <a:extLst>
            <a:ext uri="{909E8E84-426E-40DD-AFC4-6F175D3DCCD1}">
              <a14:hiddenFill xmlns:a14="http://schemas.microsoft.com/office/drawing/2010/main">
                <a:solidFill>
                  <a:srgbClr val="FFFFFF"/>
                </a:solidFill>
              </a14:hiddenFill>
            </a:ext>
          </a:extLst>
        </p:spPr>
      </p:pic>
      <p:sp>
        <p:nvSpPr>
          <p:cNvPr id="33795" name="Text Box 3"/>
          <p:cNvSpPr txBox="1">
            <a:spLocks noChangeArrowheads="1"/>
          </p:cNvSpPr>
          <p:nvPr/>
        </p:nvSpPr>
        <p:spPr bwMode="auto">
          <a:xfrm>
            <a:off x="381000" y="304800"/>
            <a:ext cx="676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solidFill>
              </a:rPr>
              <a:t>start</a:t>
            </a:r>
            <a:endParaRPr lang="en-US" altLang="en-US"/>
          </a:p>
        </p:txBody>
      </p:sp>
      <p:sp>
        <p:nvSpPr>
          <p:cNvPr id="33796" name="Text Box 4"/>
          <p:cNvSpPr txBox="1">
            <a:spLocks noChangeArrowheads="1"/>
          </p:cNvSpPr>
          <p:nvPr/>
        </p:nvSpPr>
        <p:spPr bwMode="auto">
          <a:xfrm>
            <a:off x="3387725" y="304800"/>
            <a:ext cx="608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solidFill>
              </a:rPr>
              <a:t>end</a:t>
            </a:r>
            <a:endParaRPr lang="en-US" altLang="en-US"/>
          </a:p>
        </p:txBody>
      </p:sp>
      <p:sp>
        <p:nvSpPr>
          <p:cNvPr id="33797" name="Rectangle 5"/>
          <p:cNvSpPr>
            <a:spLocks noChangeArrowheads="1"/>
          </p:cNvSpPr>
          <p:nvPr/>
        </p:nvSpPr>
        <p:spPr bwMode="auto">
          <a:xfrm>
            <a:off x="2903538" y="2514600"/>
            <a:ext cx="16684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(initialization)</a:t>
            </a:r>
          </a:p>
        </p:txBody>
      </p:sp>
    </p:spTree>
    <p:extLst>
      <p:ext uri="{BB962C8B-B14F-4D97-AF65-F5344CB8AC3E}">
        <p14:creationId xmlns:p14="http://schemas.microsoft.com/office/powerpoint/2010/main" val="146647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WINDOWS\Desktop\Graphs_fig2.jpg"/>
          <p:cNvPicPr>
            <a:picLocks noChangeAspect="1" noChangeArrowheads="1"/>
          </p:cNvPicPr>
          <p:nvPr/>
        </p:nvPicPr>
        <p:blipFill>
          <a:blip r:embed="rId2">
            <a:extLst>
              <a:ext uri="{28A0092B-C50C-407E-A947-70E740481C1C}">
                <a14:useLocalDpi xmlns:a14="http://schemas.microsoft.com/office/drawing/2010/main" val="0"/>
              </a:ext>
            </a:extLst>
          </a:blip>
          <a:srcRect t="43373" b="18073"/>
          <a:stretch>
            <a:fillRect/>
          </a:stretch>
        </p:blipFill>
        <p:spPr bwMode="auto">
          <a:xfrm>
            <a:off x="457200" y="1066800"/>
            <a:ext cx="8248650" cy="4876800"/>
          </a:xfrm>
          <a:prstGeom prst="rect">
            <a:avLst/>
          </a:prstGeom>
          <a:noFill/>
          <a:extLst>
            <a:ext uri="{909E8E84-426E-40DD-AFC4-6F175D3DCCD1}">
              <a14:hiddenFill xmlns:a14="http://schemas.microsoft.com/office/drawing/2010/main">
                <a:solidFill>
                  <a:srgbClr val="FFFFFF"/>
                </a:solidFill>
              </a14:hiddenFill>
            </a:ext>
          </a:extLst>
        </p:spPr>
      </p:pic>
      <p:sp>
        <p:nvSpPr>
          <p:cNvPr id="34819" name="Text Box 3"/>
          <p:cNvSpPr txBox="1">
            <a:spLocks noChangeArrowheads="1"/>
          </p:cNvSpPr>
          <p:nvPr/>
        </p:nvSpPr>
        <p:spPr bwMode="auto">
          <a:xfrm>
            <a:off x="4572000" y="5562600"/>
            <a:ext cx="625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solidFill>
                  <a:srgbClr val="FF9933"/>
                </a:solidFill>
              </a:rPr>
              <a:t>next:</a:t>
            </a:r>
          </a:p>
        </p:txBody>
      </p:sp>
    </p:spTree>
    <p:extLst>
      <p:ext uri="{BB962C8B-B14F-4D97-AF65-F5344CB8AC3E}">
        <p14:creationId xmlns:p14="http://schemas.microsoft.com/office/powerpoint/2010/main" val="1966274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WINDOWS\Desktop\Graphs_fig2.jpg"/>
          <p:cNvPicPr>
            <a:picLocks noChangeAspect="1" noChangeArrowheads="1"/>
          </p:cNvPicPr>
          <p:nvPr/>
        </p:nvPicPr>
        <p:blipFill>
          <a:blip r:embed="rId2">
            <a:extLst>
              <a:ext uri="{28A0092B-C50C-407E-A947-70E740481C1C}">
                <a14:useLocalDpi xmlns:a14="http://schemas.microsoft.com/office/drawing/2010/main" val="0"/>
              </a:ext>
            </a:extLst>
          </a:blip>
          <a:srcRect l="24942" t="81927" r="19630"/>
          <a:stretch>
            <a:fillRect/>
          </a:stretch>
        </p:blipFill>
        <p:spPr bwMode="auto">
          <a:xfrm>
            <a:off x="1143000" y="19050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364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609600"/>
            <a:ext cx="7772400" cy="762000"/>
          </a:xfrm>
        </p:spPr>
        <p:txBody>
          <a:bodyPr/>
          <a:lstStyle/>
          <a:p>
            <a:r>
              <a:rPr lang="en-US" altLang="en-US" sz="4000">
                <a:cs typeface="Times New Roman" panose="02020603050405020304" pitchFamily="18" charset="0"/>
              </a:rPr>
              <a:t>Single-source shortest-path problem</a:t>
            </a:r>
            <a:endParaRPr lang="en-US" altLang="en-US" sz="4000">
              <a:latin typeface="Courier New" panose="02070309020205020404" pitchFamily="49" charset="0"/>
              <a:cs typeface="Courier New" panose="02070309020205020404" pitchFamily="49" charset="0"/>
            </a:endParaRPr>
          </a:p>
        </p:txBody>
      </p:sp>
      <p:sp>
        <p:nvSpPr>
          <p:cNvPr id="38915" name="Rectangle 3"/>
          <p:cNvSpPr>
            <a:spLocks noGrp="1" noChangeArrowheads="1"/>
          </p:cNvSpPr>
          <p:nvPr>
            <p:ph type="body" idx="1"/>
          </p:nvPr>
        </p:nvSpPr>
        <p:spPr>
          <a:xfrm>
            <a:off x="685800" y="1676400"/>
            <a:ext cx="8001000" cy="4572000"/>
          </a:xfrm>
        </p:spPr>
        <p:txBody>
          <a:bodyPr/>
          <a:lstStyle/>
          <a:p>
            <a:pPr>
              <a:lnSpc>
                <a:spcPct val="90000"/>
              </a:lnSpc>
            </a:pPr>
            <a:r>
              <a:rPr lang="en-US" altLang="en-US">
                <a:cs typeface="Times New Roman" panose="02020603050405020304" pitchFamily="18" charset="0"/>
              </a:rPr>
              <a:t>There are multiple paths from a source vertex to a destination vertex</a:t>
            </a:r>
            <a:endParaRPr lang="en-US" altLang="en-US">
              <a:latin typeface="Courier New" panose="02070309020205020404" pitchFamily="49" charset="0"/>
              <a:cs typeface="Courier New" panose="02070309020205020404" pitchFamily="49" charset="0"/>
            </a:endParaRPr>
          </a:p>
          <a:p>
            <a:pPr>
              <a:lnSpc>
                <a:spcPct val="90000"/>
              </a:lnSpc>
            </a:pPr>
            <a:r>
              <a:rPr lang="en-US" altLang="en-US" i="1" u="sng">
                <a:cs typeface="Times New Roman" panose="02020603050405020304" pitchFamily="18" charset="0"/>
              </a:rPr>
              <a:t>Shortest path</a:t>
            </a:r>
            <a:r>
              <a:rPr lang="en-US" altLang="en-US" u="sng">
                <a:cs typeface="Times New Roman" panose="02020603050405020304" pitchFamily="18" charset="0"/>
              </a:rPr>
              <a:t>:</a:t>
            </a:r>
            <a:r>
              <a:rPr lang="en-US" altLang="en-US">
                <a:cs typeface="Times New Roman" panose="02020603050405020304" pitchFamily="18" charset="0"/>
              </a:rPr>
              <a:t> the path whose total weight (i.e., sum of edge weights) is minimum</a:t>
            </a:r>
            <a:endParaRPr lang="en-US" altLang="en-US">
              <a:latin typeface="Courier New" panose="02070309020205020404" pitchFamily="49" charset="0"/>
              <a:cs typeface="Courier New" panose="02070309020205020404" pitchFamily="49" charset="0"/>
            </a:endParaRPr>
          </a:p>
          <a:p>
            <a:pPr>
              <a:lnSpc>
                <a:spcPct val="90000"/>
              </a:lnSpc>
            </a:pPr>
            <a:r>
              <a:rPr lang="en-US" altLang="en-US">
                <a:cs typeface="Times New Roman" panose="02020603050405020304" pitchFamily="18" charset="0"/>
              </a:rPr>
              <a:t>Examples: </a:t>
            </a:r>
            <a:endParaRPr lang="en-US" altLang="en-US">
              <a:latin typeface="Courier New" panose="02070309020205020404" pitchFamily="49" charset="0"/>
              <a:cs typeface="Courier New" panose="02070309020205020404" pitchFamily="49" charset="0"/>
            </a:endParaRPr>
          </a:p>
          <a:p>
            <a:pPr lvl="1">
              <a:lnSpc>
                <a:spcPct val="90000"/>
              </a:lnSpc>
            </a:pPr>
            <a:r>
              <a:rPr lang="en-US" altLang="en-US">
                <a:cs typeface="Times New Roman" panose="02020603050405020304" pitchFamily="18" charset="0"/>
              </a:rPr>
              <a:t>Austin-&gt;Houston-&gt;Atlanta-&gt;Washington:     1560 miles</a:t>
            </a:r>
            <a:endParaRPr lang="en-US" altLang="en-US">
              <a:latin typeface="Courier New" panose="02070309020205020404" pitchFamily="49" charset="0"/>
              <a:cs typeface="Courier New" panose="02070309020205020404" pitchFamily="49" charset="0"/>
            </a:endParaRPr>
          </a:p>
          <a:p>
            <a:pPr lvl="1">
              <a:lnSpc>
                <a:spcPct val="90000"/>
              </a:lnSpc>
            </a:pPr>
            <a:r>
              <a:rPr lang="en-US" altLang="en-US">
                <a:cs typeface="Times New Roman" panose="02020603050405020304" pitchFamily="18" charset="0"/>
              </a:rPr>
              <a:t>Austin-&gt;Dallas-&gt;Denver-&gt;Atlanta-&gt;Washington: 2980 miles</a:t>
            </a:r>
            <a:endParaRPr lang="en-US" alt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86542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685800" y="2590800"/>
            <a:ext cx="7772400" cy="3505200"/>
          </a:xfrm>
        </p:spPr>
        <p:txBody>
          <a:bodyPr/>
          <a:lstStyle/>
          <a:p>
            <a:r>
              <a:rPr lang="en-US" altLang="en-US">
                <a:cs typeface="Times New Roman" panose="02020603050405020304" pitchFamily="18" charset="0"/>
              </a:rPr>
              <a:t>Common algorithms: </a:t>
            </a:r>
            <a:r>
              <a:rPr lang="en-US" altLang="en-US" i="1">
                <a:cs typeface="Times New Roman" panose="02020603050405020304" pitchFamily="18" charset="0"/>
              </a:rPr>
              <a:t>Dijkstra's</a:t>
            </a:r>
            <a:r>
              <a:rPr lang="en-US" altLang="en-US">
                <a:cs typeface="Times New Roman" panose="02020603050405020304" pitchFamily="18" charset="0"/>
              </a:rPr>
              <a:t> algorithm, </a:t>
            </a:r>
            <a:r>
              <a:rPr lang="en-US" altLang="en-US" i="1">
                <a:cs typeface="Times New Roman" panose="02020603050405020304" pitchFamily="18" charset="0"/>
              </a:rPr>
              <a:t>Bellman-Ford</a:t>
            </a:r>
            <a:r>
              <a:rPr lang="en-US" altLang="en-US">
                <a:cs typeface="Times New Roman" panose="02020603050405020304" pitchFamily="18" charset="0"/>
              </a:rPr>
              <a:t> algorithm</a:t>
            </a:r>
            <a:endParaRPr lang="en-US" altLang="en-US">
              <a:latin typeface="Courier New" panose="02070309020205020404" pitchFamily="49" charset="0"/>
              <a:cs typeface="Courier New" panose="02070309020205020404" pitchFamily="49" charset="0"/>
            </a:endParaRPr>
          </a:p>
          <a:p>
            <a:r>
              <a:rPr lang="en-US" altLang="en-US">
                <a:ea typeface="MS Mincho" panose="02020609040205080304" pitchFamily="49" charset="-128"/>
              </a:rPr>
              <a:t>BFS can be used to solve the shortest graph problem when the graph is </a:t>
            </a:r>
            <a:r>
              <a:rPr lang="en-US" altLang="en-US" u="sng">
                <a:effectLst>
                  <a:outerShdw blurRad="38100" dist="38100" dir="2700000" algn="tl">
                    <a:srgbClr val="000000"/>
                  </a:outerShdw>
                </a:effectLst>
                <a:ea typeface="MS Mincho" panose="02020609040205080304" pitchFamily="49" charset="-128"/>
              </a:rPr>
              <a:t>weightless</a:t>
            </a:r>
            <a:r>
              <a:rPr lang="en-US" altLang="en-US">
                <a:ea typeface="MS Mincho" panose="02020609040205080304" pitchFamily="49" charset="-128"/>
              </a:rPr>
              <a:t> or all the weights are the same</a:t>
            </a:r>
            <a:r>
              <a:rPr lang="en-US" altLang="en-US"/>
              <a:t> </a:t>
            </a:r>
          </a:p>
          <a:p>
            <a:pPr lvl="4">
              <a:buFontTx/>
              <a:buChar char=" "/>
            </a:pPr>
            <a:r>
              <a:rPr lang="en-US" altLang="en-US" sz="2400"/>
              <a:t>(mark vertices before Enqueue)</a:t>
            </a:r>
            <a:endParaRPr lang="en-US" altLang="en-US"/>
          </a:p>
        </p:txBody>
      </p:sp>
      <p:sp>
        <p:nvSpPr>
          <p:cNvPr id="39940" name="Rectangle 4"/>
          <p:cNvSpPr>
            <a:spLocks noGrp="1" noChangeArrowheads="1"/>
          </p:cNvSpPr>
          <p:nvPr>
            <p:ph type="title"/>
          </p:nvPr>
        </p:nvSpPr>
        <p:spPr>
          <a:xfrm>
            <a:off x="685800" y="1295400"/>
            <a:ext cx="7772400" cy="1143000"/>
          </a:xfrm>
          <a:noFill/>
          <a:ln/>
        </p:spPr>
        <p:txBody>
          <a:bodyPr>
            <a:normAutofit fontScale="90000"/>
          </a:bodyPr>
          <a:lstStyle/>
          <a:p>
            <a:r>
              <a:rPr lang="en-US" altLang="en-US" sz="4000">
                <a:cs typeface="Times New Roman" panose="02020603050405020304" pitchFamily="18" charset="0"/>
              </a:rPr>
              <a:t>Single-source shortest-path problem (cont.)</a:t>
            </a:r>
            <a:endParaRPr lang="en-US" altLang="en-US" sz="40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1830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L25</a:t>
            </a:r>
          </a:p>
        </p:txBody>
      </p:sp>
      <p:sp>
        <p:nvSpPr>
          <p:cNvPr id="5" name="Slide Number Placeholder 5"/>
          <p:cNvSpPr>
            <a:spLocks noGrp="1"/>
          </p:cNvSpPr>
          <p:nvPr>
            <p:ph type="sldNum" sz="quarter" idx="12"/>
          </p:nvPr>
        </p:nvSpPr>
        <p:spPr/>
        <p:txBody>
          <a:bodyPr/>
          <a:lstStyle/>
          <a:p>
            <a:fld id="{3563427C-2EF0-431F-ADD5-10E3CEA062AC}" type="slidenum">
              <a:rPr lang="en-US" altLang="en-US"/>
              <a:pPr/>
              <a:t>35</a:t>
            </a:fld>
            <a:endParaRPr lang="en-US" altLang="en-US"/>
          </a:p>
        </p:txBody>
      </p:sp>
      <p:sp>
        <p:nvSpPr>
          <p:cNvPr id="79874" name="Rectangle 2"/>
          <p:cNvSpPr>
            <a:spLocks noGrp="1" noChangeArrowheads="1"/>
          </p:cNvSpPr>
          <p:nvPr>
            <p:ph type="title"/>
          </p:nvPr>
        </p:nvSpPr>
        <p:spPr/>
        <p:txBody>
          <a:bodyPr/>
          <a:lstStyle/>
          <a:p>
            <a:pPr algn="ctr"/>
            <a:r>
              <a:rPr lang="en-US" altLang="en-US"/>
              <a:t>Planar Graphs</a:t>
            </a:r>
          </a:p>
        </p:txBody>
      </p:sp>
      <p:sp>
        <p:nvSpPr>
          <p:cNvPr id="79875" name="Rectangle 3" descr="Rectangle: Click to edit Master text styles&#10;Second level&#10;Third level&#10;Fourth level&#10;Fifth level"/>
          <p:cNvSpPr>
            <a:spLocks noGrp="1" noChangeArrowheads="1"/>
          </p:cNvSpPr>
          <p:nvPr>
            <p:ph type="body" idx="1"/>
          </p:nvPr>
        </p:nvSpPr>
        <p:spPr/>
        <p:txBody>
          <a:bodyPr/>
          <a:lstStyle/>
          <a:p>
            <a:pPr>
              <a:buFont typeface="Wingdings" panose="05000000000000000000" pitchFamily="2" charset="2"/>
              <a:buNone/>
            </a:pPr>
            <a:r>
              <a:rPr lang="en-US" altLang="en-US" sz="2800" b="1" i="1" dirty="0"/>
              <a:t>Planar graphs</a:t>
            </a:r>
            <a:r>
              <a:rPr lang="en-US" altLang="en-US" sz="2800" dirty="0"/>
              <a:t> are graphs that can be drawn in the plane without edges having to cross.</a:t>
            </a:r>
          </a:p>
          <a:p>
            <a:pPr>
              <a:buFont typeface="Wingdings" panose="05000000000000000000" pitchFamily="2" charset="2"/>
              <a:buNone/>
            </a:pPr>
            <a:r>
              <a:rPr lang="en-US" altLang="en-US" sz="2800" dirty="0"/>
              <a:t>Understanding planar graph is important:</a:t>
            </a:r>
          </a:p>
          <a:p>
            <a:r>
              <a:rPr lang="en-US" altLang="en-US" sz="2800" dirty="0"/>
              <a:t> Any graph representation of maps/ topographical information is planar.</a:t>
            </a:r>
          </a:p>
          <a:p>
            <a:r>
              <a:rPr lang="en-US" altLang="en-US" sz="2800" dirty="0"/>
              <a:t>graph algorithms often specialized to planar graphs (e.g. traveling salesperson)</a:t>
            </a:r>
          </a:p>
          <a:p>
            <a:r>
              <a:rPr lang="en-US" altLang="en-US" sz="2800" dirty="0"/>
              <a:t> Circuits usually represented by planar graphs</a:t>
            </a:r>
          </a:p>
        </p:txBody>
      </p:sp>
    </p:spTree>
    <p:extLst>
      <p:ext uri="{BB962C8B-B14F-4D97-AF65-F5344CB8AC3E}">
        <p14:creationId xmlns:p14="http://schemas.microsoft.com/office/powerpoint/2010/main" val="487501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ltLang="en-US"/>
              <a:t>L25</a:t>
            </a:r>
          </a:p>
        </p:txBody>
      </p:sp>
      <p:sp>
        <p:nvSpPr>
          <p:cNvPr id="15" name="Slide Number Placeholder 5"/>
          <p:cNvSpPr>
            <a:spLocks noGrp="1"/>
          </p:cNvSpPr>
          <p:nvPr>
            <p:ph type="sldNum" sz="quarter" idx="12"/>
          </p:nvPr>
        </p:nvSpPr>
        <p:spPr/>
        <p:txBody>
          <a:bodyPr/>
          <a:lstStyle/>
          <a:p>
            <a:fld id="{C43FBF7D-FB06-4B58-914D-D85AE7F2B5A1}" type="slidenum">
              <a:rPr lang="en-US" altLang="en-US"/>
              <a:pPr/>
              <a:t>36</a:t>
            </a:fld>
            <a:endParaRPr lang="en-US" altLang="en-US"/>
          </a:p>
        </p:txBody>
      </p:sp>
      <p:sp>
        <p:nvSpPr>
          <p:cNvPr id="80898" name="Rectangle 2"/>
          <p:cNvSpPr>
            <a:spLocks noGrp="1" noChangeArrowheads="1"/>
          </p:cNvSpPr>
          <p:nvPr>
            <p:ph type="title"/>
          </p:nvPr>
        </p:nvSpPr>
        <p:spPr/>
        <p:txBody>
          <a:bodyPr>
            <a:normAutofit fontScale="90000"/>
          </a:bodyPr>
          <a:lstStyle/>
          <a:p>
            <a:pPr algn="ctr"/>
            <a:r>
              <a:rPr lang="en-US" altLang="en-US"/>
              <a:t>Planar Graphs</a:t>
            </a:r>
            <a:br>
              <a:rPr lang="en-US" altLang="en-US"/>
            </a:br>
            <a:r>
              <a:rPr lang="en-US" altLang="en-US"/>
              <a:t>-Common Misunderstanding</a:t>
            </a:r>
          </a:p>
        </p:txBody>
      </p:sp>
      <p:sp>
        <p:nvSpPr>
          <p:cNvPr id="80899" name="Rectangle 3" descr="Rectangle: Click to edit Master text styles&#10;Second level&#10;Third level&#10;Fourth level&#10;Fifth level"/>
          <p:cNvSpPr>
            <a:spLocks noGrp="1" noChangeArrowheads="1"/>
          </p:cNvSpPr>
          <p:nvPr>
            <p:ph type="body" idx="1"/>
          </p:nvPr>
        </p:nvSpPr>
        <p:spPr/>
        <p:txBody>
          <a:bodyPr/>
          <a:lstStyle/>
          <a:p>
            <a:pPr>
              <a:buFont typeface="Wingdings" panose="05000000000000000000" pitchFamily="2" charset="2"/>
              <a:buNone/>
            </a:pPr>
            <a:r>
              <a:rPr lang="en-US" altLang="en-US"/>
              <a:t>Just because a graph is drawn with edges crossing doesn’t mean its not planar.</a:t>
            </a:r>
          </a:p>
          <a:p>
            <a:pPr>
              <a:buFont typeface="Wingdings" panose="05000000000000000000" pitchFamily="2" charset="2"/>
              <a:buNone/>
            </a:pPr>
            <a:r>
              <a:rPr lang="en-US" altLang="en-US"/>
              <a:t>Q:  Why can’t we conclude that the following is non-planar?</a:t>
            </a:r>
          </a:p>
        </p:txBody>
      </p:sp>
      <p:sp>
        <p:nvSpPr>
          <p:cNvPr id="80910" name="Oval 14"/>
          <p:cNvSpPr>
            <a:spLocks noChangeArrowheads="1"/>
          </p:cNvSpPr>
          <p:nvPr/>
        </p:nvSpPr>
        <p:spPr bwMode="auto">
          <a:xfrm>
            <a:off x="3886200" y="4922838"/>
            <a:ext cx="134938"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0911" name="Oval 15"/>
          <p:cNvSpPr>
            <a:spLocks noChangeArrowheads="1"/>
          </p:cNvSpPr>
          <p:nvPr/>
        </p:nvSpPr>
        <p:spPr bwMode="auto">
          <a:xfrm>
            <a:off x="5503863" y="4922838"/>
            <a:ext cx="134937"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0912" name="Oval 16"/>
          <p:cNvSpPr>
            <a:spLocks noChangeArrowheads="1"/>
          </p:cNvSpPr>
          <p:nvPr/>
        </p:nvSpPr>
        <p:spPr bwMode="auto">
          <a:xfrm>
            <a:off x="4156075" y="6034088"/>
            <a:ext cx="134938" cy="1381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0913" name="AutoShape 17"/>
          <p:cNvCxnSpPr>
            <a:cxnSpLocks noChangeShapeType="1"/>
            <a:stCxn id="80910" idx="6"/>
            <a:endCxn id="80911" idx="2"/>
          </p:cNvCxnSpPr>
          <p:nvPr/>
        </p:nvCxnSpPr>
        <p:spPr bwMode="auto">
          <a:xfrm>
            <a:off x="4021138" y="4992688"/>
            <a:ext cx="1482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14" name="AutoShape 18"/>
          <p:cNvCxnSpPr>
            <a:cxnSpLocks noChangeShapeType="1"/>
            <a:stCxn id="80912" idx="7"/>
            <a:endCxn id="80911" idx="3"/>
          </p:cNvCxnSpPr>
          <p:nvPr/>
        </p:nvCxnSpPr>
        <p:spPr bwMode="auto">
          <a:xfrm flipV="1">
            <a:off x="4270375" y="5041900"/>
            <a:ext cx="1252538" cy="10112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915" name="Oval 19"/>
          <p:cNvSpPr>
            <a:spLocks noChangeArrowheads="1"/>
          </p:cNvSpPr>
          <p:nvPr/>
        </p:nvSpPr>
        <p:spPr bwMode="auto">
          <a:xfrm>
            <a:off x="5233988" y="6034088"/>
            <a:ext cx="134937" cy="13811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0916" name="AutoShape 20"/>
          <p:cNvCxnSpPr>
            <a:cxnSpLocks noChangeShapeType="1"/>
            <a:stCxn id="80915" idx="1"/>
            <a:endCxn id="80910" idx="5"/>
          </p:cNvCxnSpPr>
          <p:nvPr/>
        </p:nvCxnSpPr>
        <p:spPr bwMode="auto">
          <a:xfrm flipH="1" flipV="1">
            <a:off x="4002088" y="5041900"/>
            <a:ext cx="1252537" cy="1011238"/>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917" name="Oval 21"/>
          <p:cNvSpPr>
            <a:spLocks noChangeArrowheads="1"/>
          </p:cNvSpPr>
          <p:nvPr/>
        </p:nvSpPr>
        <p:spPr bwMode="auto">
          <a:xfrm>
            <a:off x="4695825" y="4367213"/>
            <a:ext cx="133350"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0918" name="AutoShape 22"/>
          <p:cNvCxnSpPr>
            <a:cxnSpLocks noChangeShapeType="1"/>
            <a:stCxn id="80917" idx="3"/>
            <a:endCxn id="80912" idx="0"/>
          </p:cNvCxnSpPr>
          <p:nvPr/>
        </p:nvCxnSpPr>
        <p:spPr bwMode="auto">
          <a:xfrm flipH="1">
            <a:off x="4222750" y="4486275"/>
            <a:ext cx="492125" cy="15478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919" name="AutoShape 23"/>
          <p:cNvCxnSpPr>
            <a:cxnSpLocks noChangeShapeType="1"/>
            <a:stCxn id="80917" idx="5"/>
            <a:endCxn id="80915" idx="0"/>
          </p:cNvCxnSpPr>
          <p:nvPr/>
        </p:nvCxnSpPr>
        <p:spPr bwMode="auto">
          <a:xfrm>
            <a:off x="4810125" y="4486275"/>
            <a:ext cx="492125" cy="15478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29541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ltLang="en-US"/>
              <a:t>L25</a:t>
            </a:r>
          </a:p>
        </p:txBody>
      </p:sp>
      <p:sp>
        <p:nvSpPr>
          <p:cNvPr id="15" name="Slide Number Placeholder 5"/>
          <p:cNvSpPr>
            <a:spLocks noGrp="1"/>
          </p:cNvSpPr>
          <p:nvPr>
            <p:ph type="sldNum" sz="quarter" idx="12"/>
          </p:nvPr>
        </p:nvSpPr>
        <p:spPr/>
        <p:txBody>
          <a:bodyPr/>
          <a:lstStyle/>
          <a:p>
            <a:fld id="{5DE288ED-690D-46BC-8D07-36B8A3C86D35}" type="slidenum">
              <a:rPr lang="en-US" altLang="en-US"/>
              <a:pPr/>
              <a:t>37</a:t>
            </a:fld>
            <a:endParaRPr lang="en-US" altLang="en-US"/>
          </a:p>
        </p:txBody>
      </p:sp>
      <p:sp>
        <p:nvSpPr>
          <p:cNvPr id="139266" name="Rectangle 2"/>
          <p:cNvSpPr>
            <a:spLocks noGrp="1" noChangeArrowheads="1"/>
          </p:cNvSpPr>
          <p:nvPr>
            <p:ph type="title"/>
          </p:nvPr>
        </p:nvSpPr>
        <p:spPr/>
        <p:txBody>
          <a:bodyPr>
            <a:normAutofit fontScale="90000"/>
          </a:bodyPr>
          <a:lstStyle/>
          <a:p>
            <a:pPr algn="ctr"/>
            <a:r>
              <a:rPr lang="en-US" altLang="en-US"/>
              <a:t>Planar Graphs</a:t>
            </a:r>
            <a:br>
              <a:rPr lang="en-US" altLang="en-US"/>
            </a:br>
            <a:r>
              <a:rPr lang="en-US" altLang="en-US"/>
              <a:t>-Common Misunderstanding</a:t>
            </a:r>
          </a:p>
        </p:txBody>
      </p:sp>
      <p:sp>
        <p:nvSpPr>
          <p:cNvPr id="139267" name="Rectangle 3" descr="Rectangle: Click to edit Master text styles&#10;Second level&#10;Third level&#10;Fourth level&#10;Fifth level"/>
          <p:cNvSpPr>
            <a:spLocks noGrp="1" noChangeArrowheads="1"/>
          </p:cNvSpPr>
          <p:nvPr>
            <p:ph type="body" idx="1"/>
          </p:nvPr>
        </p:nvSpPr>
        <p:spPr/>
        <p:txBody>
          <a:bodyPr/>
          <a:lstStyle/>
          <a:p>
            <a:pPr>
              <a:buFont typeface="Wingdings" panose="05000000000000000000" pitchFamily="2" charset="2"/>
              <a:buNone/>
            </a:pPr>
            <a:r>
              <a:rPr lang="en-US" altLang="en-US"/>
              <a:t>A: Because it is isomorphic to a graph which </a:t>
            </a:r>
            <a:r>
              <a:rPr lang="en-US" altLang="en-US" i="1"/>
              <a:t>is</a:t>
            </a:r>
            <a:r>
              <a:rPr lang="en-US" altLang="en-US"/>
              <a:t> planar:</a:t>
            </a:r>
          </a:p>
        </p:txBody>
      </p:sp>
      <p:sp>
        <p:nvSpPr>
          <p:cNvPr id="139268" name="Oval 4"/>
          <p:cNvSpPr>
            <a:spLocks noChangeArrowheads="1"/>
          </p:cNvSpPr>
          <p:nvPr/>
        </p:nvSpPr>
        <p:spPr bwMode="auto">
          <a:xfrm>
            <a:off x="3352800" y="4419600"/>
            <a:ext cx="134938"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139269" name="Oval 5"/>
          <p:cNvSpPr>
            <a:spLocks noChangeArrowheads="1"/>
          </p:cNvSpPr>
          <p:nvPr/>
        </p:nvSpPr>
        <p:spPr bwMode="auto">
          <a:xfrm>
            <a:off x="3200400" y="3581400"/>
            <a:ext cx="134938"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139270" name="Oval 6"/>
          <p:cNvSpPr>
            <a:spLocks noChangeArrowheads="1"/>
          </p:cNvSpPr>
          <p:nvPr/>
        </p:nvSpPr>
        <p:spPr bwMode="auto">
          <a:xfrm>
            <a:off x="4069954" y="2983706"/>
            <a:ext cx="134938" cy="138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139271" name="AutoShape 7"/>
          <p:cNvCxnSpPr>
            <a:cxnSpLocks noChangeShapeType="1"/>
            <a:stCxn id="139268" idx="0"/>
            <a:endCxn id="139269" idx="4"/>
          </p:cNvCxnSpPr>
          <p:nvPr/>
        </p:nvCxnSpPr>
        <p:spPr bwMode="auto">
          <a:xfrm flipH="1" flipV="1">
            <a:off x="3268663" y="3721100"/>
            <a:ext cx="152400" cy="6985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272" name="AutoShape 8"/>
          <p:cNvCxnSpPr>
            <a:cxnSpLocks noChangeShapeType="1"/>
            <a:endCxn id="139269" idx="0"/>
          </p:cNvCxnSpPr>
          <p:nvPr/>
        </p:nvCxnSpPr>
        <p:spPr bwMode="auto">
          <a:xfrm flipH="1">
            <a:off x="3267869" y="3048000"/>
            <a:ext cx="789781" cy="5334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273" name="Oval 9"/>
          <p:cNvSpPr>
            <a:spLocks noChangeArrowheads="1"/>
          </p:cNvSpPr>
          <p:nvPr/>
        </p:nvSpPr>
        <p:spPr bwMode="auto">
          <a:xfrm>
            <a:off x="4648200" y="4724400"/>
            <a:ext cx="134938" cy="138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139274" name="AutoShape 10"/>
          <p:cNvCxnSpPr>
            <a:cxnSpLocks noChangeShapeType="1"/>
            <a:stCxn id="139273" idx="1"/>
            <a:endCxn id="139268" idx="5"/>
          </p:cNvCxnSpPr>
          <p:nvPr/>
        </p:nvCxnSpPr>
        <p:spPr bwMode="auto">
          <a:xfrm flipH="1" flipV="1">
            <a:off x="3468688" y="4538663"/>
            <a:ext cx="1198562" cy="20637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9275" name="Oval 11"/>
          <p:cNvSpPr>
            <a:spLocks noChangeArrowheads="1"/>
          </p:cNvSpPr>
          <p:nvPr/>
        </p:nvSpPr>
        <p:spPr bwMode="auto">
          <a:xfrm>
            <a:off x="4800600" y="3352800"/>
            <a:ext cx="133350" cy="1397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139276" name="AutoShape 12"/>
          <p:cNvCxnSpPr>
            <a:cxnSpLocks noChangeShapeType="1"/>
            <a:stCxn id="139275" idx="2"/>
          </p:cNvCxnSpPr>
          <p:nvPr/>
        </p:nvCxnSpPr>
        <p:spPr bwMode="auto">
          <a:xfrm flipH="1" flipV="1">
            <a:off x="4191000" y="3048000"/>
            <a:ext cx="609600" cy="3746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277" name="AutoShape 13"/>
          <p:cNvCxnSpPr>
            <a:cxnSpLocks noChangeShapeType="1"/>
            <a:stCxn id="139275" idx="4"/>
            <a:endCxn id="139273" idx="0"/>
          </p:cNvCxnSpPr>
          <p:nvPr/>
        </p:nvCxnSpPr>
        <p:spPr bwMode="auto">
          <a:xfrm flipH="1">
            <a:off x="4716463" y="3492500"/>
            <a:ext cx="150812" cy="12319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99785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Date Placeholder 3"/>
          <p:cNvSpPr>
            <a:spLocks noGrp="1"/>
          </p:cNvSpPr>
          <p:nvPr>
            <p:ph type="dt" sz="half" idx="10"/>
          </p:nvPr>
        </p:nvSpPr>
        <p:spPr/>
        <p:txBody>
          <a:bodyPr/>
          <a:lstStyle/>
          <a:p>
            <a:r>
              <a:rPr lang="en-US" altLang="en-US"/>
              <a:t>L25</a:t>
            </a:r>
          </a:p>
        </p:txBody>
      </p:sp>
      <p:sp>
        <p:nvSpPr>
          <p:cNvPr id="46" name="Slide Number Placeholder 5"/>
          <p:cNvSpPr>
            <a:spLocks noGrp="1"/>
          </p:cNvSpPr>
          <p:nvPr>
            <p:ph type="sldNum" sz="quarter" idx="12"/>
          </p:nvPr>
        </p:nvSpPr>
        <p:spPr/>
        <p:txBody>
          <a:bodyPr/>
          <a:lstStyle/>
          <a:p>
            <a:fld id="{C19D387D-962D-4EA4-874F-648004C059D3}" type="slidenum">
              <a:rPr lang="en-US" altLang="en-US"/>
              <a:pPr/>
              <a:t>38</a:t>
            </a:fld>
            <a:endParaRPr lang="en-US" altLang="en-US"/>
          </a:p>
        </p:txBody>
      </p:sp>
      <p:sp>
        <p:nvSpPr>
          <p:cNvPr id="83970" name="Rectangle 2"/>
          <p:cNvSpPr>
            <a:spLocks noGrp="1" noChangeArrowheads="1"/>
          </p:cNvSpPr>
          <p:nvPr>
            <p:ph type="title"/>
          </p:nvPr>
        </p:nvSpPr>
        <p:spPr/>
        <p:txBody>
          <a:bodyPr>
            <a:normAutofit fontScale="90000"/>
          </a:bodyPr>
          <a:lstStyle/>
          <a:p>
            <a:pPr algn="ctr"/>
            <a:r>
              <a:rPr lang="en-US" altLang="en-US" dirty="0"/>
              <a:t>Example of Planarity</a:t>
            </a:r>
            <a:br>
              <a:rPr lang="en-US" altLang="en-US" dirty="0"/>
            </a:br>
            <a:r>
              <a:rPr lang="en-US" altLang="en-US" dirty="0"/>
              <a:t>3-Cube</a:t>
            </a:r>
          </a:p>
        </p:txBody>
      </p:sp>
      <p:sp>
        <p:nvSpPr>
          <p:cNvPr id="83971" name="Rectangle 3" descr="Rectangle: Click to edit Master text styles&#10;Second level&#10;Third level&#10;Fourth level&#10;Fifth level"/>
          <p:cNvSpPr>
            <a:spLocks noGrp="1" noChangeArrowheads="1"/>
          </p:cNvSpPr>
          <p:nvPr>
            <p:ph type="body" idx="1"/>
          </p:nvPr>
        </p:nvSpPr>
        <p:spPr>
          <a:xfrm>
            <a:off x="838200" y="1752600"/>
            <a:ext cx="7620000" cy="4114800"/>
          </a:xfrm>
        </p:spPr>
        <p:txBody>
          <a:bodyPr/>
          <a:lstStyle/>
          <a:p>
            <a:pPr>
              <a:buFont typeface="Wingdings" panose="05000000000000000000" pitchFamily="2" charset="2"/>
              <a:buNone/>
            </a:pPr>
            <a:endParaRPr lang="en-US" altLang="en-US"/>
          </a:p>
        </p:txBody>
      </p:sp>
      <p:sp>
        <p:nvSpPr>
          <p:cNvPr id="83972" name="Oval 4"/>
          <p:cNvSpPr>
            <a:spLocks noChangeArrowheads="1"/>
          </p:cNvSpPr>
          <p:nvPr/>
        </p:nvSpPr>
        <p:spPr bwMode="auto">
          <a:xfrm>
            <a:off x="1066800" y="353695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3973" name="Oval 5"/>
          <p:cNvSpPr>
            <a:spLocks noChangeArrowheads="1"/>
          </p:cNvSpPr>
          <p:nvPr/>
        </p:nvSpPr>
        <p:spPr bwMode="auto">
          <a:xfrm>
            <a:off x="2781300" y="353695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3974" name="AutoShape 6"/>
          <p:cNvCxnSpPr>
            <a:cxnSpLocks noChangeShapeType="1"/>
            <a:stCxn id="83972" idx="6"/>
            <a:endCxn id="83973" idx="2"/>
          </p:cNvCxnSpPr>
          <p:nvPr/>
        </p:nvCxnSpPr>
        <p:spPr bwMode="auto">
          <a:xfrm>
            <a:off x="1209675" y="360838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75" name="AutoShape 7"/>
          <p:cNvCxnSpPr>
            <a:cxnSpLocks noChangeShapeType="1"/>
            <a:stCxn id="83972" idx="4"/>
          </p:cNvCxnSpPr>
          <p:nvPr/>
        </p:nvCxnSpPr>
        <p:spPr bwMode="auto">
          <a:xfrm>
            <a:off x="1138238" y="367982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76" name="Oval 8"/>
          <p:cNvSpPr>
            <a:spLocks noChangeArrowheads="1"/>
          </p:cNvSpPr>
          <p:nvPr/>
        </p:nvSpPr>
        <p:spPr bwMode="auto">
          <a:xfrm>
            <a:off x="2781300" y="511492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3977" name="AutoShape 9"/>
          <p:cNvCxnSpPr>
            <a:cxnSpLocks noChangeShapeType="1"/>
            <a:endCxn id="83976" idx="2"/>
          </p:cNvCxnSpPr>
          <p:nvPr/>
        </p:nvCxnSpPr>
        <p:spPr bwMode="auto">
          <a:xfrm>
            <a:off x="1209675" y="518636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78" name="AutoShape 10"/>
          <p:cNvCxnSpPr>
            <a:cxnSpLocks noChangeShapeType="1"/>
            <a:stCxn id="83973" idx="4"/>
            <a:endCxn id="83976" idx="0"/>
          </p:cNvCxnSpPr>
          <p:nvPr/>
        </p:nvCxnSpPr>
        <p:spPr bwMode="auto">
          <a:xfrm>
            <a:off x="2852738" y="367982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79" name="Oval 11"/>
          <p:cNvSpPr>
            <a:spLocks noChangeArrowheads="1"/>
          </p:cNvSpPr>
          <p:nvPr/>
        </p:nvSpPr>
        <p:spPr bwMode="auto">
          <a:xfrm>
            <a:off x="1495425" y="28194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3980" name="Oval 12"/>
          <p:cNvSpPr>
            <a:spLocks noChangeArrowheads="1"/>
          </p:cNvSpPr>
          <p:nvPr/>
        </p:nvSpPr>
        <p:spPr bwMode="auto">
          <a:xfrm>
            <a:off x="3209925" y="28194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3981" name="Oval 13"/>
          <p:cNvSpPr>
            <a:spLocks noChangeArrowheads="1"/>
          </p:cNvSpPr>
          <p:nvPr/>
        </p:nvSpPr>
        <p:spPr bwMode="auto">
          <a:xfrm>
            <a:off x="1495425" y="4397375"/>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3982" name="AutoShape 14"/>
          <p:cNvCxnSpPr>
            <a:cxnSpLocks noChangeShapeType="1"/>
            <a:stCxn id="83979" idx="6"/>
            <a:endCxn id="83980" idx="2"/>
          </p:cNvCxnSpPr>
          <p:nvPr/>
        </p:nvCxnSpPr>
        <p:spPr bwMode="auto">
          <a:xfrm>
            <a:off x="1638300" y="289083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83" name="AutoShape 15"/>
          <p:cNvCxnSpPr>
            <a:cxnSpLocks noChangeShapeType="1"/>
            <a:stCxn id="83979" idx="4"/>
            <a:endCxn id="83981" idx="0"/>
          </p:cNvCxnSpPr>
          <p:nvPr/>
        </p:nvCxnSpPr>
        <p:spPr bwMode="auto">
          <a:xfrm>
            <a:off x="1566863" y="29622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84" name="Oval 16"/>
          <p:cNvSpPr>
            <a:spLocks noChangeArrowheads="1"/>
          </p:cNvSpPr>
          <p:nvPr/>
        </p:nvSpPr>
        <p:spPr bwMode="auto">
          <a:xfrm>
            <a:off x="3209925" y="4397375"/>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3985" name="AutoShape 17"/>
          <p:cNvCxnSpPr>
            <a:cxnSpLocks noChangeShapeType="1"/>
            <a:stCxn id="83981" idx="6"/>
            <a:endCxn id="83984" idx="2"/>
          </p:cNvCxnSpPr>
          <p:nvPr/>
        </p:nvCxnSpPr>
        <p:spPr bwMode="auto">
          <a:xfrm>
            <a:off x="1638300" y="446881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86" name="AutoShape 18"/>
          <p:cNvCxnSpPr>
            <a:cxnSpLocks noChangeShapeType="1"/>
            <a:stCxn id="83980" idx="4"/>
            <a:endCxn id="83984" idx="0"/>
          </p:cNvCxnSpPr>
          <p:nvPr/>
        </p:nvCxnSpPr>
        <p:spPr bwMode="auto">
          <a:xfrm>
            <a:off x="3281363" y="29622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87" name="AutoShape 19"/>
          <p:cNvCxnSpPr>
            <a:cxnSpLocks noChangeShapeType="1"/>
            <a:stCxn id="83979" idx="3"/>
            <a:endCxn id="83972" idx="0"/>
          </p:cNvCxnSpPr>
          <p:nvPr/>
        </p:nvCxnSpPr>
        <p:spPr bwMode="auto">
          <a:xfrm flipH="1">
            <a:off x="1138238" y="2941638"/>
            <a:ext cx="377825" cy="595312"/>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88" name="AutoShape 20"/>
          <p:cNvCxnSpPr>
            <a:cxnSpLocks noChangeShapeType="1"/>
            <a:stCxn id="83980" idx="3"/>
            <a:endCxn id="83973" idx="0"/>
          </p:cNvCxnSpPr>
          <p:nvPr/>
        </p:nvCxnSpPr>
        <p:spPr bwMode="auto">
          <a:xfrm flipH="1">
            <a:off x="2852738" y="2941638"/>
            <a:ext cx="377825" cy="595312"/>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89" name="AutoShape 21"/>
          <p:cNvCxnSpPr>
            <a:cxnSpLocks noChangeShapeType="1"/>
            <a:stCxn id="83984" idx="4"/>
            <a:endCxn id="83976" idx="7"/>
          </p:cNvCxnSpPr>
          <p:nvPr/>
        </p:nvCxnSpPr>
        <p:spPr bwMode="auto">
          <a:xfrm flipH="1">
            <a:off x="2903538" y="4540250"/>
            <a:ext cx="377825" cy="5953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90" name="AutoShape 22"/>
          <p:cNvCxnSpPr>
            <a:cxnSpLocks noChangeShapeType="1"/>
            <a:stCxn id="83981" idx="3"/>
          </p:cNvCxnSpPr>
          <p:nvPr/>
        </p:nvCxnSpPr>
        <p:spPr bwMode="auto">
          <a:xfrm flipH="1">
            <a:off x="1066800" y="4519613"/>
            <a:ext cx="449263" cy="6667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91" name="Oval 23"/>
          <p:cNvSpPr>
            <a:spLocks noChangeArrowheads="1"/>
          </p:cNvSpPr>
          <p:nvPr/>
        </p:nvSpPr>
        <p:spPr bwMode="auto">
          <a:xfrm>
            <a:off x="1066800" y="511492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4034" name="Oval 66"/>
          <p:cNvSpPr>
            <a:spLocks noChangeArrowheads="1"/>
          </p:cNvSpPr>
          <p:nvPr/>
        </p:nvSpPr>
        <p:spPr bwMode="auto">
          <a:xfrm>
            <a:off x="5791200" y="315595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4035" name="Oval 67"/>
          <p:cNvSpPr>
            <a:spLocks noChangeArrowheads="1"/>
          </p:cNvSpPr>
          <p:nvPr/>
        </p:nvSpPr>
        <p:spPr bwMode="auto">
          <a:xfrm>
            <a:off x="7505700" y="315595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4036" name="AutoShape 68"/>
          <p:cNvCxnSpPr>
            <a:cxnSpLocks noChangeShapeType="1"/>
            <a:stCxn id="84034" idx="6"/>
            <a:endCxn id="84035" idx="2"/>
          </p:cNvCxnSpPr>
          <p:nvPr/>
        </p:nvCxnSpPr>
        <p:spPr bwMode="auto">
          <a:xfrm>
            <a:off x="5934075" y="322738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37" name="AutoShape 69"/>
          <p:cNvCxnSpPr>
            <a:cxnSpLocks noChangeShapeType="1"/>
            <a:stCxn id="84034" idx="4"/>
          </p:cNvCxnSpPr>
          <p:nvPr/>
        </p:nvCxnSpPr>
        <p:spPr bwMode="auto">
          <a:xfrm>
            <a:off x="5862638" y="329882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38" name="Oval 70"/>
          <p:cNvSpPr>
            <a:spLocks noChangeArrowheads="1"/>
          </p:cNvSpPr>
          <p:nvPr/>
        </p:nvSpPr>
        <p:spPr bwMode="auto">
          <a:xfrm>
            <a:off x="7505700" y="473392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4039" name="AutoShape 71"/>
          <p:cNvCxnSpPr>
            <a:cxnSpLocks noChangeShapeType="1"/>
            <a:endCxn id="84038" idx="2"/>
          </p:cNvCxnSpPr>
          <p:nvPr/>
        </p:nvCxnSpPr>
        <p:spPr bwMode="auto">
          <a:xfrm>
            <a:off x="5934075" y="480536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40" name="AutoShape 72"/>
          <p:cNvCxnSpPr>
            <a:cxnSpLocks noChangeShapeType="1"/>
            <a:stCxn id="84035" idx="4"/>
            <a:endCxn id="84038" idx="0"/>
          </p:cNvCxnSpPr>
          <p:nvPr/>
        </p:nvCxnSpPr>
        <p:spPr bwMode="auto">
          <a:xfrm>
            <a:off x="7577138" y="329882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41" name="Oval 73"/>
          <p:cNvSpPr>
            <a:spLocks noChangeArrowheads="1"/>
          </p:cNvSpPr>
          <p:nvPr/>
        </p:nvSpPr>
        <p:spPr bwMode="auto">
          <a:xfrm>
            <a:off x="6181725" y="35052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4042" name="Oval 74"/>
          <p:cNvSpPr>
            <a:spLocks noChangeArrowheads="1"/>
          </p:cNvSpPr>
          <p:nvPr/>
        </p:nvSpPr>
        <p:spPr bwMode="auto">
          <a:xfrm>
            <a:off x="7172325" y="35052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4043" name="Oval 75"/>
          <p:cNvSpPr>
            <a:spLocks noChangeArrowheads="1"/>
          </p:cNvSpPr>
          <p:nvPr/>
        </p:nvSpPr>
        <p:spPr bwMode="auto">
          <a:xfrm>
            <a:off x="6181725" y="44196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4044" name="AutoShape 76"/>
          <p:cNvCxnSpPr>
            <a:cxnSpLocks noChangeShapeType="1"/>
            <a:stCxn id="84041" idx="6"/>
            <a:endCxn id="84042" idx="2"/>
          </p:cNvCxnSpPr>
          <p:nvPr/>
        </p:nvCxnSpPr>
        <p:spPr bwMode="auto">
          <a:xfrm>
            <a:off x="6324600" y="357663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45" name="AutoShape 77"/>
          <p:cNvCxnSpPr>
            <a:cxnSpLocks noChangeShapeType="1"/>
            <a:stCxn id="84041" idx="4"/>
            <a:endCxn id="84043" idx="0"/>
          </p:cNvCxnSpPr>
          <p:nvPr/>
        </p:nvCxnSpPr>
        <p:spPr bwMode="auto">
          <a:xfrm>
            <a:off x="6253163" y="364807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46" name="Oval 78"/>
          <p:cNvSpPr>
            <a:spLocks noChangeArrowheads="1"/>
          </p:cNvSpPr>
          <p:nvPr/>
        </p:nvSpPr>
        <p:spPr bwMode="auto">
          <a:xfrm>
            <a:off x="7172325" y="441960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4047" name="AutoShape 79"/>
          <p:cNvCxnSpPr>
            <a:cxnSpLocks noChangeShapeType="1"/>
            <a:stCxn id="84043" idx="6"/>
            <a:endCxn id="84046" idx="2"/>
          </p:cNvCxnSpPr>
          <p:nvPr/>
        </p:nvCxnSpPr>
        <p:spPr bwMode="auto">
          <a:xfrm>
            <a:off x="6324600" y="449103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48" name="AutoShape 80"/>
          <p:cNvCxnSpPr>
            <a:cxnSpLocks noChangeShapeType="1"/>
            <a:stCxn id="84042" idx="4"/>
            <a:endCxn id="84046" idx="0"/>
          </p:cNvCxnSpPr>
          <p:nvPr/>
        </p:nvCxnSpPr>
        <p:spPr bwMode="auto">
          <a:xfrm>
            <a:off x="7243763" y="364807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49" name="AutoShape 81"/>
          <p:cNvCxnSpPr>
            <a:cxnSpLocks noChangeShapeType="1"/>
            <a:stCxn id="84041" idx="1"/>
            <a:endCxn id="84034" idx="5"/>
          </p:cNvCxnSpPr>
          <p:nvPr/>
        </p:nvCxnSpPr>
        <p:spPr bwMode="auto">
          <a:xfrm flipH="1" flipV="1">
            <a:off x="5913438" y="3278188"/>
            <a:ext cx="288925" cy="2476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0" name="AutoShape 82"/>
          <p:cNvCxnSpPr>
            <a:cxnSpLocks noChangeShapeType="1"/>
            <a:stCxn id="84042" idx="3"/>
            <a:endCxn id="84035" idx="3"/>
          </p:cNvCxnSpPr>
          <p:nvPr/>
        </p:nvCxnSpPr>
        <p:spPr bwMode="auto">
          <a:xfrm flipV="1">
            <a:off x="7192963" y="3278188"/>
            <a:ext cx="333375" cy="3492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1" name="AutoShape 83"/>
          <p:cNvCxnSpPr>
            <a:cxnSpLocks noChangeShapeType="1"/>
            <a:stCxn id="84046" idx="5"/>
            <a:endCxn id="84038" idx="1"/>
          </p:cNvCxnSpPr>
          <p:nvPr/>
        </p:nvCxnSpPr>
        <p:spPr bwMode="auto">
          <a:xfrm>
            <a:off x="7294563" y="4541838"/>
            <a:ext cx="23177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052" name="AutoShape 84"/>
          <p:cNvCxnSpPr>
            <a:cxnSpLocks noChangeShapeType="1"/>
            <a:stCxn id="84043" idx="3"/>
            <a:endCxn id="84053" idx="7"/>
          </p:cNvCxnSpPr>
          <p:nvPr/>
        </p:nvCxnSpPr>
        <p:spPr bwMode="auto">
          <a:xfrm flipH="1">
            <a:off x="5913438" y="4541838"/>
            <a:ext cx="28892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4053" name="Oval 85"/>
          <p:cNvSpPr>
            <a:spLocks noChangeArrowheads="1"/>
          </p:cNvSpPr>
          <p:nvPr/>
        </p:nvSpPr>
        <p:spPr bwMode="auto">
          <a:xfrm>
            <a:off x="5791200" y="473392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4054" name="AutoShape 86"/>
          <p:cNvSpPr>
            <a:spLocks noChangeArrowheads="1"/>
          </p:cNvSpPr>
          <p:nvPr/>
        </p:nvSpPr>
        <p:spPr bwMode="auto">
          <a:xfrm>
            <a:off x="3657600" y="3657600"/>
            <a:ext cx="1524000" cy="7620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Tree>
    <p:extLst>
      <p:ext uri="{BB962C8B-B14F-4D97-AF65-F5344CB8AC3E}">
        <p14:creationId xmlns:p14="http://schemas.microsoft.com/office/powerpoint/2010/main" val="411003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p:cNvSpPr>
            <a:spLocks noGrp="1"/>
          </p:cNvSpPr>
          <p:nvPr>
            <p:ph type="dt" sz="half" idx="10"/>
          </p:nvPr>
        </p:nvSpPr>
        <p:spPr/>
        <p:txBody>
          <a:bodyPr/>
          <a:lstStyle/>
          <a:p>
            <a:r>
              <a:rPr lang="en-US" altLang="en-US"/>
              <a:t>L25</a:t>
            </a:r>
          </a:p>
        </p:txBody>
      </p:sp>
      <p:sp>
        <p:nvSpPr>
          <p:cNvPr id="15" name="Slide Number Placeholder 5"/>
          <p:cNvSpPr>
            <a:spLocks noGrp="1"/>
          </p:cNvSpPr>
          <p:nvPr>
            <p:ph type="sldNum" sz="quarter" idx="12"/>
          </p:nvPr>
        </p:nvSpPr>
        <p:spPr/>
        <p:txBody>
          <a:bodyPr/>
          <a:lstStyle/>
          <a:p>
            <a:fld id="{72E97115-60F5-489E-8177-E30774AEC9CC}" type="slidenum">
              <a:rPr lang="en-US" altLang="en-US"/>
              <a:pPr/>
              <a:t>39</a:t>
            </a:fld>
            <a:endParaRPr lang="en-US" altLang="en-US"/>
          </a:p>
        </p:txBody>
      </p:sp>
      <p:sp>
        <p:nvSpPr>
          <p:cNvPr id="88066" name="Rectangle 2"/>
          <p:cNvSpPr>
            <a:spLocks noGrp="1" noChangeArrowheads="1"/>
          </p:cNvSpPr>
          <p:nvPr>
            <p:ph type="title"/>
          </p:nvPr>
        </p:nvSpPr>
        <p:spPr/>
        <p:txBody>
          <a:bodyPr/>
          <a:lstStyle/>
          <a:p>
            <a:pPr algn="ctr"/>
            <a:r>
              <a:rPr lang="en-US" altLang="en-US"/>
              <a:t>Regions</a:t>
            </a:r>
          </a:p>
        </p:txBody>
      </p:sp>
      <p:sp>
        <p:nvSpPr>
          <p:cNvPr id="88067" name="Rectangle 3" descr="Rectangle: Click to edit Master text styles&#10;Second level&#10;Third level&#10;Fourth level&#10;Fifth level"/>
          <p:cNvSpPr>
            <a:spLocks noGrp="1" noChangeArrowheads="1"/>
          </p:cNvSpPr>
          <p:nvPr>
            <p:ph type="body" idx="1"/>
          </p:nvPr>
        </p:nvSpPr>
        <p:spPr>
          <a:xfrm>
            <a:off x="609600" y="1524000"/>
            <a:ext cx="7772400" cy="2362200"/>
          </a:xfrm>
        </p:spPr>
        <p:txBody>
          <a:bodyPr>
            <a:normAutofit lnSpcReduction="10000"/>
          </a:bodyPr>
          <a:lstStyle/>
          <a:p>
            <a:pPr>
              <a:lnSpc>
                <a:spcPct val="90000"/>
              </a:lnSpc>
              <a:buFont typeface="Wingdings" panose="05000000000000000000" pitchFamily="2" charset="2"/>
              <a:buNone/>
            </a:pPr>
            <a:r>
              <a:rPr lang="en-US" altLang="en-US" sz="2800" dirty="0"/>
              <a:t>The first invariant of a planar graph will be the number of </a:t>
            </a:r>
            <a:r>
              <a:rPr lang="en-US" altLang="en-US" sz="2800" b="1" i="1" dirty="0"/>
              <a:t>regions</a:t>
            </a:r>
            <a:r>
              <a:rPr lang="en-US" altLang="en-US" sz="2800" dirty="0"/>
              <a:t> that the graph defines in the plane.  A region is a part of the plane completely disconnected off from other parts of the plane by the edges of the graph.  </a:t>
            </a:r>
          </a:p>
          <a:p>
            <a:pPr>
              <a:lnSpc>
                <a:spcPct val="90000"/>
              </a:lnSpc>
              <a:buFont typeface="Wingdings" panose="05000000000000000000" pitchFamily="2" charset="2"/>
              <a:buNone/>
            </a:pPr>
            <a:r>
              <a:rPr lang="en-US" altLang="en-US" sz="2800" dirty="0"/>
              <a:t>EG: the car graph has 4 regions:</a:t>
            </a:r>
          </a:p>
        </p:txBody>
      </p:sp>
      <p:sp>
        <p:nvSpPr>
          <p:cNvPr id="88068" name="Freeform 4"/>
          <p:cNvSpPr>
            <a:spLocks/>
          </p:cNvSpPr>
          <p:nvPr/>
        </p:nvSpPr>
        <p:spPr bwMode="auto">
          <a:xfrm>
            <a:off x="2209800" y="4089400"/>
            <a:ext cx="4432300" cy="2349500"/>
          </a:xfrm>
          <a:custGeom>
            <a:avLst/>
            <a:gdLst>
              <a:gd name="T0" fmla="*/ 520 w 2792"/>
              <a:gd name="T1" fmla="*/ 1360 h 1480"/>
              <a:gd name="T2" fmla="*/ 40 w 2792"/>
              <a:gd name="T3" fmla="*/ 1312 h 1480"/>
              <a:gd name="T4" fmla="*/ 280 w 2792"/>
              <a:gd name="T5" fmla="*/ 928 h 1480"/>
              <a:gd name="T6" fmla="*/ 1096 w 2792"/>
              <a:gd name="T7" fmla="*/ 784 h 1480"/>
              <a:gd name="T8" fmla="*/ 1864 w 2792"/>
              <a:gd name="T9" fmla="*/ 16 h 1480"/>
              <a:gd name="T10" fmla="*/ 2680 w 2792"/>
              <a:gd name="T11" fmla="*/ 688 h 1480"/>
              <a:gd name="T12" fmla="*/ 2536 w 2792"/>
              <a:gd name="T13" fmla="*/ 1360 h 1480"/>
              <a:gd name="T14" fmla="*/ 2152 w 2792"/>
              <a:gd name="T15" fmla="*/ 1408 h 1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2" h="1480">
                <a:moveTo>
                  <a:pt x="520" y="1360"/>
                </a:moveTo>
                <a:cubicBezTo>
                  <a:pt x="300" y="1372"/>
                  <a:pt x="80" y="1384"/>
                  <a:pt x="40" y="1312"/>
                </a:cubicBezTo>
                <a:cubicBezTo>
                  <a:pt x="0" y="1240"/>
                  <a:pt x="104" y="1016"/>
                  <a:pt x="280" y="928"/>
                </a:cubicBezTo>
                <a:cubicBezTo>
                  <a:pt x="456" y="840"/>
                  <a:pt x="832" y="936"/>
                  <a:pt x="1096" y="784"/>
                </a:cubicBezTo>
                <a:cubicBezTo>
                  <a:pt x="1360" y="632"/>
                  <a:pt x="1600" y="32"/>
                  <a:pt x="1864" y="16"/>
                </a:cubicBezTo>
                <a:cubicBezTo>
                  <a:pt x="2128" y="0"/>
                  <a:pt x="2568" y="464"/>
                  <a:pt x="2680" y="688"/>
                </a:cubicBezTo>
                <a:cubicBezTo>
                  <a:pt x="2792" y="912"/>
                  <a:pt x="2624" y="1240"/>
                  <a:pt x="2536" y="1360"/>
                </a:cubicBezTo>
                <a:cubicBezTo>
                  <a:pt x="2448" y="1480"/>
                  <a:pt x="2408" y="1288"/>
                  <a:pt x="2152" y="1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8069" name="Line 5"/>
          <p:cNvSpPr>
            <a:spLocks noChangeShapeType="1"/>
          </p:cNvSpPr>
          <p:nvPr/>
        </p:nvSpPr>
        <p:spPr bwMode="auto">
          <a:xfrm>
            <a:off x="3492500" y="6248400"/>
            <a:ext cx="1676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88070" name="Oval 6"/>
          <p:cNvSpPr>
            <a:spLocks noChangeArrowheads="1"/>
          </p:cNvSpPr>
          <p:nvPr/>
        </p:nvSpPr>
        <p:spPr bwMode="auto">
          <a:xfrm>
            <a:off x="5092700" y="5867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600" b="0"/>
              <a:t>2</a:t>
            </a:r>
          </a:p>
        </p:txBody>
      </p:sp>
      <p:sp>
        <p:nvSpPr>
          <p:cNvPr id="88071" name="Oval 7"/>
          <p:cNvSpPr>
            <a:spLocks noChangeArrowheads="1"/>
          </p:cNvSpPr>
          <p:nvPr/>
        </p:nvSpPr>
        <p:spPr bwMode="auto">
          <a:xfrm>
            <a:off x="2882900" y="58674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600" b="0"/>
              <a:t>1</a:t>
            </a:r>
          </a:p>
        </p:txBody>
      </p:sp>
      <p:sp>
        <p:nvSpPr>
          <p:cNvPr id="88072" name="Oval 8"/>
          <p:cNvSpPr>
            <a:spLocks noChangeArrowheads="1"/>
          </p:cNvSpPr>
          <p:nvPr/>
        </p:nvSpPr>
        <p:spPr bwMode="auto">
          <a:xfrm>
            <a:off x="5048250" y="62103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073" name="Oval 9"/>
          <p:cNvSpPr>
            <a:spLocks noChangeArrowheads="1"/>
          </p:cNvSpPr>
          <p:nvPr/>
        </p:nvSpPr>
        <p:spPr bwMode="auto">
          <a:xfrm>
            <a:off x="3606800" y="62039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074" name="Oval 10"/>
          <p:cNvSpPr>
            <a:spLocks noChangeArrowheads="1"/>
          </p:cNvSpPr>
          <p:nvPr/>
        </p:nvSpPr>
        <p:spPr bwMode="auto">
          <a:xfrm>
            <a:off x="5829300" y="6223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075" name="Oval 11"/>
          <p:cNvSpPr>
            <a:spLocks noChangeArrowheads="1"/>
          </p:cNvSpPr>
          <p:nvPr/>
        </p:nvSpPr>
        <p:spPr bwMode="auto">
          <a:xfrm>
            <a:off x="2844800" y="6229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8077" name="Text Box 13"/>
          <p:cNvSpPr txBox="1">
            <a:spLocks noChangeArrowheads="1"/>
          </p:cNvSpPr>
          <p:nvPr/>
        </p:nvSpPr>
        <p:spPr bwMode="auto">
          <a:xfrm>
            <a:off x="4556125" y="4908550"/>
            <a:ext cx="433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3600" b="0"/>
              <a:t>3</a:t>
            </a:r>
          </a:p>
        </p:txBody>
      </p:sp>
      <p:sp>
        <p:nvSpPr>
          <p:cNvPr id="88078" name="Text Box 14"/>
          <p:cNvSpPr txBox="1">
            <a:spLocks noChangeArrowheads="1"/>
          </p:cNvSpPr>
          <p:nvPr/>
        </p:nvSpPr>
        <p:spPr bwMode="auto">
          <a:xfrm>
            <a:off x="2574925" y="4300538"/>
            <a:ext cx="51752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4800" b="0"/>
              <a:t>4</a:t>
            </a:r>
          </a:p>
        </p:txBody>
      </p:sp>
    </p:spTree>
    <p:extLst>
      <p:ext uri="{BB962C8B-B14F-4D97-AF65-F5344CB8AC3E}">
        <p14:creationId xmlns:p14="http://schemas.microsoft.com/office/powerpoint/2010/main" val="140473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609600"/>
            <a:ext cx="7772400" cy="533400"/>
          </a:xfrm>
        </p:spPr>
        <p:txBody>
          <a:bodyPr>
            <a:normAutofit fontScale="90000"/>
          </a:bodyPr>
          <a:lstStyle/>
          <a:p>
            <a:r>
              <a:rPr lang="en-US" altLang="en-US">
                <a:ea typeface="MS Mincho" panose="02020609040205080304" pitchFamily="49" charset="-128"/>
              </a:rPr>
              <a:t>What is a graph?</a:t>
            </a:r>
            <a:endParaRPr lang="en-US" altLang="en-US">
              <a:latin typeface="Courier New" panose="02070309020205020404" pitchFamily="49" charset="0"/>
              <a:cs typeface="Times New Roman" panose="02020603050405020304" pitchFamily="18" charset="0"/>
            </a:endParaRPr>
          </a:p>
        </p:txBody>
      </p:sp>
      <p:sp>
        <p:nvSpPr>
          <p:cNvPr id="4099" name="Rectangle 3"/>
          <p:cNvSpPr>
            <a:spLocks noGrp="1" noChangeArrowheads="1"/>
          </p:cNvSpPr>
          <p:nvPr>
            <p:ph type="body" idx="1"/>
          </p:nvPr>
        </p:nvSpPr>
        <p:spPr>
          <a:xfrm>
            <a:off x="685800" y="1371600"/>
            <a:ext cx="7772400" cy="2362200"/>
          </a:xfrm>
        </p:spPr>
        <p:txBody>
          <a:bodyPr/>
          <a:lstStyle/>
          <a:p>
            <a:r>
              <a:rPr lang="en-US" altLang="en-US" sz="2800" dirty="0">
                <a:ea typeface="MS Mincho" panose="02020609040205080304" pitchFamily="49" charset="-128"/>
              </a:rPr>
              <a:t>The set of edges describes relationships among the vertices</a:t>
            </a:r>
            <a:r>
              <a:rPr lang="en-US" altLang="en-US" sz="2800" dirty="0"/>
              <a:t> </a:t>
            </a:r>
          </a:p>
        </p:txBody>
      </p:sp>
      <p:pic>
        <p:nvPicPr>
          <p:cNvPr id="4100" name="Picture 4" descr="C:\My Documents\308 PowerPoint\Figures\MACJOBS\JPEGS\CHAP09\P561.jpg"/>
          <p:cNvPicPr>
            <a:picLocks noChangeAspect="1" noChangeArrowheads="1"/>
          </p:cNvPicPr>
          <p:nvPr/>
        </p:nvPicPr>
        <p:blipFill>
          <a:blip r:embed="rId2" cstate="print">
            <a:lum bright="-24000"/>
            <a:extLst>
              <a:ext uri="{28A0092B-C50C-407E-A947-70E740481C1C}">
                <a14:useLocalDpi xmlns:a14="http://schemas.microsoft.com/office/drawing/2010/main" val="0"/>
              </a:ext>
            </a:extLst>
          </a:blip>
          <a:srcRect/>
          <a:stretch>
            <a:fillRect/>
          </a:stretch>
        </p:blipFill>
        <p:spPr bwMode="auto">
          <a:xfrm>
            <a:off x="1600200" y="2514600"/>
            <a:ext cx="6096000" cy="370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13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ate Placeholder 3"/>
          <p:cNvSpPr>
            <a:spLocks noGrp="1"/>
          </p:cNvSpPr>
          <p:nvPr>
            <p:ph type="dt" sz="half" idx="10"/>
          </p:nvPr>
        </p:nvSpPr>
        <p:spPr/>
        <p:txBody>
          <a:bodyPr/>
          <a:lstStyle/>
          <a:p>
            <a:r>
              <a:rPr lang="en-US" altLang="en-US"/>
              <a:t>L25</a:t>
            </a:r>
          </a:p>
        </p:txBody>
      </p:sp>
      <p:sp>
        <p:nvSpPr>
          <p:cNvPr id="25" name="Slide Number Placeholder 5"/>
          <p:cNvSpPr>
            <a:spLocks noGrp="1"/>
          </p:cNvSpPr>
          <p:nvPr>
            <p:ph type="sldNum" sz="quarter" idx="12"/>
          </p:nvPr>
        </p:nvSpPr>
        <p:spPr/>
        <p:txBody>
          <a:bodyPr/>
          <a:lstStyle/>
          <a:p>
            <a:fld id="{FED0003A-6F90-4F2E-B78D-2EB47170E60F}" type="slidenum">
              <a:rPr lang="en-US" altLang="en-US"/>
              <a:pPr/>
              <a:t>40</a:t>
            </a:fld>
            <a:endParaRPr lang="en-US" altLang="en-US"/>
          </a:p>
        </p:txBody>
      </p:sp>
      <p:sp>
        <p:nvSpPr>
          <p:cNvPr id="89090" name="Rectangle 2"/>
          <p:cNvSpPr>
            <a:spLocks noGrp="1" noChangeArrowheads="1"/>
          </p:cNvSpPr>
          <p:nvPr>
            <p:ph type="title"/>
          </p:nvPr>
        </p:nvSpPr>
        <p:spPr/>
        <p:txBody>
          <a:bodyPr/>
          <a:lstStyle/>
          <a:p>
            <a:pPr algn="ctr"/>
            <a:r>
              <a:rPr lang="en-US" altLang="en-US"/>
              <a:t>Regions</a:t>
            </a:r>
          </a:p>
        </p:txBody>
      </p:sp>
      <p:sp>
        <p:nvSpPr>
          <p:cNvPr id="89091" name="Rectangle 3" descr="Rectangle: Click to edit Master text styles&#10;Second level&#10;Third level&#10;Fourth level&#10;Fifth level"/>
          <p:cNvSpPr>
            <a:spLocks noGrp="1" noChangeArrowheads="1"/>
          </p:cNvSpPr>
          <p:nvPr>
            <p:ph type="body" idx="1"/>
          </p:nvPr>
        </p:nvSpPr>
        <p:spPr>
          <a:xfrm>
            <a:off x="609600" y="1524000"/>
            <a:ext cx="7772400" cy="2362200"/>
          </a:xfrm>
        </p:spPr>
        <p:txBody>
          <a:bodyPr/>
          <a:lstStyle/>
          <a:p>
            <a:pPr>
              <a:buFont typeface="Wingdings" panose="05000000000000000000" pitchFamily="2" charset="2"/>
              <a:buNone/>
            </a:pPr>
            <a:r>
              <a:rPr lang="en-US" altLang="en-US"/>
              <a:t>Q:  How many regions does the 3-cube have?</a:t>
            </a:r>
          </a:p>
        </p:txBody>
      </p:sp>
      <p:sp>
        <p:nvSpPr>
          <p:cNvPr id="89122" name="Oval 34"/>
          <p:cNvSpPr>
            <a:spLocks noChangeArrowheads="1"/>
          </p:cNvSpPr>
          <p:nvPr/>
        </p:nvSpPr>
        <p:spPr bwMode="auto">
          <a:xfrm>
            <a:off x="3352800" y="33528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9123" name="Oval 35"/>
          <p:cNvSpPr>
            <a:spLocks noChangeArrowheads="1"/>
          </p:cNvSpPr>
          <p:nvPr/>
        </p:nvSpPr>
        <p:spPr bwMode="auto">
          <a:xfrm>
            <a:off x="5067300" y="33528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9124" name="AutoShape 36"/>
          <p:cNvCxnSpPr>
            <a:cxnSpLocks noChangeShapeType="1"/>
            <a:stCxn id="89122" idx="6"/>
            <a:endCxn id="89123" idx="2"/>
          </p:cNvCxnSpPr>
          <p:nvPr/>
        </p:nvCxnSpPr>
        <p:spPr bwMode="auto">
          <a:xfrm>
            <a:off x="3495675" y="342423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25" name="AutoShape 37"/>
          <p:cNvCxnSpPr>
            <a:cxnSpLocks noChangeShapeType="1"/>
            <a:stCxn id="89122" idx="4"/>
          </p:cNvCxnSpPr>
          <p:nvPr/>
        </p:nvCxnSpPr>
        <p:spPr bwMode="auto">
          <a:xfrm>
            <a:off x="3424238" y="34956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126" name="Oval 38"/>
          <p:cNvSpPr>
            <a:spLocks noChangeArrowheads="1"/>
          </p:cNvSpPr>
          <p:nvPr/>
        </p:nvSpPr>
        <p:spPr bwMode="auto">
          <a:xfrm>
            <a:off x="5067300" y="49307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9127" name="AutoShape 39"/>
          <p:cNvCxnSpPr>
            <a:cxnSpLocks noChangeShapeType="1"/>
            <a:endCxn id="89126" idx="2"/>
          </p:cNvCxnSpPr>
          <p:nvPr/>
        </p:nvCxnSpPr>
        <p:spPr bwMode="auto">
          <a:xfrm>
            <a:off x="3495675" y="500221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28" name="AutoShape 40"/>
          <p:cNvCxnSpPr>
            <a:cxnSpLocks noChangeShapeType="1"/>
            <a:stCxn id="89123" idx="4"/>
            <a:endCxn id="89126" idx="0"/>
          </p:cNvCxnSpPr>
          <p:nvPr/>
        </p:nvCxnSpPr>
        <p:spPr bwMode="auto">
          <a:xfrm>
            <a:off x="5138738" y="34956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129" name="Oval 41"/>
          <p:cNvSpPr>
            <a:spLocks noChangeArrowheads="1"/>
          </p:cNvSpPr>
          <p:nvPr/>
        </p:nvSpPr>
        <p:spPr bwMode="auto">
          <a:xfrm>
            <a:off x="3743325" y="3702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9130" name="Oval 42"/>
          <p:cNvSpPr>
            <a:spLocks noChangeArrowheads="1"/>
          </p:cNvSpPr>
          <p:nvPr/>
        </p:nvSpPr>
        <p:spPr bwMode="auto">
          <a:xfrm>
            <a:off x="4733925" y="3702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89131" name="Oval 43"/>
          <p:cNvSpPr>
            <a:spLocks noChangeArrowheads="1"/>
          </p:cNvSpPr>
          <p:nvPr/>
        </p:nvSpPr>
        <p:spPr bwMode="auto">
          <a:xfrm>
            <a:off x="3743325" y="46164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9132" name="AutoShape 44"/>
          <p:cNvCxnSpPr>
            <a:cxnSpLocks noChangeShapeType="1"/>
            <a:stCxn id="89129" idx="6"/>
            <a:endCxn id="89130" idx="2"/>
          </p:cNvCxnSpPr>
          <p:nvPr/>
        </p:nvCxnSpPr>
        <p:spPr bwMode="auto">
          <a:xfrm>
            <a:off x="3886200" y="37734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33" name="AutoShape 45"/>
          <p:cNvCxnSpPr>
            <a:cxnSpLocks noChangeShapeType="1"/>
            <a:stCxn id="89129" idx="4"/>
            <a:endCxn id="89131" idx="0"/>
          </p:cNvCxnSpPr>
          <p:nvPr/>
        </p:nvCxnSpPr>
        <p:spPr bwMode="auto">
          <a:xfrm>
            <a:off x="3814763" y="38449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134" name="Oval 46"/>
          <p:cNvSpPr>
            <a:spLocks noChangeArrowheads="1"/>
          </p:cNvSpPr>
          <p:nvPr/>
        </p:nvSpPr>
        <p:spPr bwMode="auto">
          <a:xfrm>
            <a:off x="4733925" y="46164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89135" name="AutoShape 47"/>
          <p:cNvCxnSpPr>
            <a:cxnSpLocks noChangeShapeType="1"/>
            <a:stCxn id="89131" idx="6"/>
            <a:endCxn id="89134" idx="2"/>
          </p:cNvCxnSpPr>
          <p:nvPr/>
        </p:nvCxnSpPr>
        <p:spPr bwMode="auto">
          <a:xfrm>
            <a:off x="3886200" y="46878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36" name="AutoShape 48"/>
          <p:cNvCxnSpPr>
            <a:cxnSpLocks noChangeShapeType="1"/>
            <a:stCxn id="89130" idx="4"/>
            <a:endCxn id="89134" idx="0"/>
          </p:cNvCxnSpPr>
          <p:nvPr/>
        </p:nvCxnSpPr>
        <p:spPr bwMode="auto">
          <a:xfrm>
            <a:off x="4805363" y="38449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37" name="AutoShape 49"/>
          <p:cNvCxnSpPr>
            <a:cxnSpLocks noChangeShapeType="1"/>
            <a:stCxn id="89129" idx="1"/>
            <a:endCxn id="89122" idx="5"/>
          </p:cNvCxnSpPr>
          <p:nvPr/>
        </p:nvCxnSpPr>
        <p:spPr bwMode="auto">
          <a:xfrm flipH="1" flipV="1">
            <a:off x="3475038" y="3475038"/>
            <a:ext cx="288925" cy="2476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38" name="AutoShape 50"/>
          <p:cNvCxnSpPr>
            <a:cxnSpLocks noChangeShapeType="1"/>
            <a:stCxn id="89130" idx="3"/>
            <a:endCxn id="89123" idx="3"/>
          </p:cNvCxnSpPr>
          <p:nvPr/>
        </p:nvCxnSpPr>
        <p:spPr bwMode="auto">
          <a:xfrm flipV="1">
            <a:off x="4754563" y="3475038"/>
            <a:ext cx="333375" cy="3492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39" name="AutoShape 51"/>
          <p:cNvCxnSpPr>
            <a:cxnSpLocks noChangeShapeType="1"/>
            <a:stCxn id="89134" idx="5"/>
            <a:endCxn id="89126" idx="1"/>
          </p:cNvCxnSpPr>
          <p:nvPr/>
        </p:nvCxnSpPr>
        <p:spPr bwMode="auto">
          <a:xfrm>
            <a:off x="4856163" y="4738688"/>
            <a:ext cx="23177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140" name="AutoShape 52"/>
          <p:cNvCxnSpPr>
            <a:cxnSpLocks noChangeShapeType="1"/>
            <a:stCxn id="89131" idx="3"/>
            <a:endCxn id="89141" idx="7"/>
          </p:cNvCxnSpPr>
          <p:nvPr/>
        </p:nvCxnSpPr>
        <p:spPr bwMode="auto">
          <a:xfrm flipH="1">
            <a:off x="3475038" y="4738688"/>
            <a:ext cx="28892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9141" name="Oval 53"/>
          <p:cNvSpPr>
            <a:spLocks noChangeArrowheads="1"/>
          </p:cNvSpPr>
          <p:nvPr/>
        </p:nvSpPr>
        <p:spPr bwMode="auto">
          <a:xfrm>
            <a:off x="3352800" y="49307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Tree>
    <p:extLst>
      <p:ext uri="{BB962C8B-B14F-4D97-AF65-F5344CB8AC3E}">
        <p14:creationId xmlns:p14="http://schemas.microsoft.com/office/powerpoint/2010/main" val="95354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ate Placeholder 3"/>
          <p:cNvSpPr>
            <a:spLocks noGrp="1"/>
          </p:cNvSpPr>
          <p:nvPr>
            <p:ph type="dt" sz="half" idx="10"/>
          </p:nvPr>
        </p:nvSpPr>
        <p:spPr/>
        <p:txBody>
          <a:bodyPr/>
          <a:lstStyle/>
          <a:p>
            <a:r>
              <a:rPr lang="en-US" altLang="en-US"/>
              <a:t>L25</a:t>
            </a:r>
          </a:p>
        </p:txBody>
      </p:sp>
      <p:sp>
        <p:nvSpPr>
          <p:cNvPr id="31" name="Slide Number Placeholder 5"/>
          <p:cNvSpPr>
            <a:spLocks noGrp="1"/>
          </p:cNvSpPr>
          <p:nvPr>
            <p:ph type="sldNum" sz="quarter" idx="12"/>
          </p:nvPr>
        </p:nvSpPr>
        <p:spPr/>
        <p:txBody>
          <a:bodyPr/>
          <a:lstStyle/>
          <a:p>
            <a:fld id="{3A039EA1-9E93-4C05-B4AD-5952302B1E1B}" type="slidenum">
              <a:rPr lang="en-US" altLang="en-US"/>
              <a:pPr/>
              <a:t>41</a:t>
            </a:fld>
            <a:endParaRPr lang="en-US" altLang="en-US"/>
          </a:p>
        </p:txBody>
      </p:sp>
      <p:sp>
        <p:nvSpPr>
          <p:cNvPr id="90114" name="Rectangle 2"/>
          <p:cNvSpPr>
            <a:spLocks noGrp="1" noChangeArrowheads="1"/>
          </p:cNvSpPr>
          <p:nvPr>
            <p:ph type="title"/>
          </p:nvPr>
        </p:nvSpPr>
        <p:spPr/>
        <p:txBody>
          <a:bodyPr/>
          <a:lstStyle/>
          <a:p>
            <a:pPr algn="ctr"/>
            <a:r>
              <a:rPr lang="en-US" altLang="en-US"/>
              <a:t>Regions</a:t>
            </a:r>
          </a:p>
        </p:txBody>
      </p:sp>
      <p:sp>
        <p:nvSpPr>
          <p:cNvPr id="90115" name="Rectangle 3" descr="Rectangle: Click to edit Master text styles&#10;Second level&#10;Third level&#10;Fourth level&#10;Fifth level"/>
          <p:cNvSpPr>
            <a:spLocks noGrp="1" noChangeArrowheads="1"/>
          </p:cNvSpPr>
          <p:nvPr>
            <p:ph type="body" idx="1"/>
          </p:nvPr>
        </p:nvSpPr>
        <p:spPr>
          <a:xfrm>
            <a:off x="609600" y="1524000"/>
            <a:ext cx="7772400" cy="2362200"/>
          </a:xfrm>
        </p:spPr>
        <p:txBody>
          <a:bodyPr/>
          <a:lstStyle/>
          <a:p>
            <a:pPr>
              <a:buFont typeface="Wingdings" panose="05000000000000000000" pitchFamily="2" charset="2"/>
              <a:buNone/>
            </a:pPr>
            <a:r>
              <a:rPr lang="en-US" altLang="en-US"/>
              <a:t>A:  6 regions</a:t>
            </a:r>
          </a:p>
        </p:txBody>
      </p:sp>
      <p:sp>
        <p:nvSpPr>
          <p:cNvPr id="90125" name="Text Box 13"/>
          <p:cNvSpPr txBox="1">
            <a:spLocks noChangeArrowheads="1"/>
          </p:cNvSpPr>
          <p:nvPr/>
        </p:nvSpPr>
        <p:spPr bwMode="auto">
          <a:xfrm>
            <a:off x="4114800" y="39624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1</a:t>
            </a:r>
          </a:p>
        </p:txBody>
      </p:sp>
      <p:sp>
        <p:nvSpPr>
          <p:cNvPr id="90146" name="Text Box 34"/>
          <p:cNvSpPr txBox="1">
            <a:spLocks noChangeArrowheads="1"/>
          </p:cNvSpPr>
          <p:nvPr/>
        </p:nvSpPr>
        <p:spPr bwMode="auto">
          <a:xfrm>
            <a:off x="4800600" y="39624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2</a:t>
            </a:r>
          </a:p>
        </p:txBody>
      </p:sp>
      <p:sp>
        <p:nvSpPr>
          <p:cNvPr id="90147" name="Text Box 35"/>
          <p:cNvSpPr txBox="1">
            <a:spLocks noChangeArrowheads="1"/>
          </p:cNvSpPr>
          <p:nvPr/>
        </p:nvSpPr>
        <p:spPr bwMode="auto">
          <a:xfrm>
            <a:off x="4114800" y="33528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3</a:t>
            </a:r>
          </a:p>
        </p:txBody>
      </p:sp>
      <p:sp>
        <p:nvSpPr>
          <p:cNvPr id="90148" name="Text Box 36"/>
          <p:cNvSpPr txBox="1">
            <a:spLocks noChangeArrowheads="1"/>
          </p:cNvSpPr>
          <p:nvPr/>
        </p:nvSpPr>
        <p:spPr bwMode="auto">
          <a:xfrm>
            <a:off x="3429000" y="39624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0"/>
              <a:t>4</a:t>
            </a:r>
          </a:p>
        </p:txBody>
      </p:sp>
      <p:sp>
        <p:nvSpPr>
          <p:cNvPr id="90149" name="Text Box 37"/>
          <p:cNvSpPr txBox="1">
            <a:spLocks noChangeArrowheads="1"/>
          </p:cNvSpPr>
          <p:nvPr/>
        </p:nvSpPr>
        <p:spPr bwMode="auto">
          <a:xfrm>
            <a:off x="1828800" y="3581400"/>
            <a:ext cx="558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5400" b="0"/>
              <a:t>6</a:t>
            </a:r>
          </a:p>
        </p:txBody>
      </p:sp>
      <p:sp>
        <p:nvSpPr>
          <p:cNvPr id="90150" name="Text Box 38"/>
          <p:cNvSpPr txBox="1">
            <a:spLocks noChangeArrowheads="1"/>
          </p:cNvSpPr>
          <p:nvPr/>
        </p:nvSpPr>
        <p:spPr bwMode="auto">
          <a:xfrm>
            <a:off x="4114800" y="45720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5</a:t>
            </a:r>
          </a:p>
        </p:txBody>
      </p:sp>
      <p:sp>
        <p:nvSpPr>
          <p:cNvPr id="90151" name="Oval 39"/>
          <p:cNvSpPr>
            <a:spLocks noChangeArrowheads="1"/>
          </p:cNvSpPr>
          <p:nvPr/>
        </p:nvSpPr>
        <p:spPr bwMode="auto">
          <a:xfrm>
            <a:off x="3352800" y="33528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0152" name="Oval 40"/>
          <p:cNvSpPr>
            <a:spLocks noChangeArrowheads="1"/>
          </p:cNvSpPr>
          <p:nvPr/>
        </p:nvSpPr>
        <p:spPr bwMode="auto">
          <a:xfrm>
            <a:off x="5067300" y="33528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0153" name="AutoShape 41"/>
          <p:cNvCxnSpPr>
            <a:cxnSpLocks noChangeShapeType="1"/>
            <a:stCxn id="90151" idx="6"/>
            <a:endCxn id="90152" idx="2"/>
          </p:cNvCxnSpPr>
          <p:nvPr/>
        </p:nvCxnSpPr>
        <p:spPr bwMode="auto">
          <a:xfrm>
            <a:off x="3495675" y="342423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54" name="AutoShape 42"/>
          <p:cNvCxnSpPr>
            <a:cxnSpLocks noChangeShapeType="1"/>
            <a:stCxn id="90151" idx="4"/>
          </p:cNvCxnSpPr>
          <p:nvPr/>
        </p:nvCxnSpPr>
        <p:spPr bwMode="auto">
          <a:xfrm>
            <a:off x="3424238" y="34956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55" name="Oval 43"/>
          <p:cNvSpPr>
            <a:spLocks noChangeArrowheads="1"/>
          </p:cNvSpPr>
          <p:nvPr/>
        </p:nvSpPr>
        <p:spPr bwMode="auto">
          <a:xfrm>
            <a:off x="5067300" y="49307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0156" name="AutoShape 44"/>
          <p:cNvCxnSpPr>
            <a:cxnSpLocks noChangeShapeType="1"/>
            <a:endCxn id="90155" idx="2"/>
          </p:cNvCxnSpPr>
          <p:nvPr/>
        </p:nvCxnSpPr>
        <p:spPr bwMode="auto">
          <a:xfrm>
            <a:off x="3495675" y="500221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57" name="AutoShape 45"/>
          <p:cNvCxnSpPr>
            <a:cxnSpLocks noChangeShapeType="1"/>
            <a:stCxn id="90152" idx="4"/>
            <a:endCxn id="90155" idx="0"/>
          </p:cNvCxnSpPr>
          <p:nvPr/>
        </p:nvCxnSpPr>
        <p:spPr bwMode="auto">
          <a:xfrm>
            <a:off x="5138738" y="34956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58" name="Oval 46"/>
          <p:cNvSpPr>
            <a:spLocks noChangeArrowheads="1"/>
          </p:cNvSpPr>
          <p:nvPr/>
        </p:nvSpPr>
        <p:spPr bwMode="auto">
          <a:xfrm>
            <a:off x="3743325" y="3702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0159" name="Oval 47"/>
          <p:cNvSpPr>
            <a:spLocks noChangeArrowheads="1"/>
          </p:cNvSpPr>
          <p:nvPr/>
        </p:nvSpPr>
        <p:spPr bwMode="auto">
          <a:xfrm>
            <a:off x="4733925" y="3702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0160" name="Oval 48"/>
          <p:cNvSpPr>
            <a:spLocks noChangeArrowheads="1"/>
          </p:cNvSpPr>
          <p:nvPr/>
        </p:nvSpPr>
        <p:spPr bwMode="auto">
          <a:xfrm>
            <a:off x="3743325" y="46164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0161" name="AutoShape 49"/>
          <p:cNvCxnSpPr>
            <a:cxnSpLocks noChangeShapeType="1"/>
            <a:stCxn id="90158" idx="6"/>
            <a:endCxn id="90159" idx="2"/>
          </p:cNvCxnSpPr>
          <p:nvPr/>
        </p:nvCxnSpPr>
        <p:spPr bwMode="auto">
          <a:xfrm>
            <a:off x="3886200" y="37734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2" name="AutoShape 50"/>
          <p:cNvCxnSpPr>
            <a:cxnSpLocks noChangeShapeType="1"/>
            <a:stCxn id="90158" idx="4"/>
            <a:endCxn id="90160" idx="0"/>
          </p:cNvCxnSpPr>
          <p:nvPr/>
        </p:nvCxnSpPr>
        <p:spPr bwMode="auto">
          <a:xfrm>
            <a:off x="3814763" y="38449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63" name="Oval 51"/>
          <p:cNvSpPr>
            <a:spLocks noChangeArrowheads="1"/>
          </p:cNvSpPr>
          <p:nvPr/>
        </p:nvSpPr>
        <p:spPr bwMode="auto">
          <a:xfrm>
            <a:off x="4733925" y="46164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0164" name="AutoShape 52"/>
          <p:cNvCxnSpPr>
            <a:cxnSpLocks noChangeShapeType="1"/>
            <a:stCxn id="90160" idx="6"/>
            <a:endCxn id="90163" idx="2"/>
          </p:cNvCxnSpPr>
          <p:nvPr/>
        </p:nvCxnSpPr>
        <p:spPr bwMode="auto">
          <a:xfrm>
            <a:off x="3886200" y="46878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5" name="AutoShape 53"/>
          <p:cNvCxnSpPr>
            <a:cxnSpLocks noChangeShapeType="1"/>
            <a:stCxn id="90159" idx="4"/>
            <a:endCxn id="90163" idx="0"/>
          </p:cNvCxnSpPr>
          <p:nvPr/>
        </p:nvCxnSpPr>
        <p:spPr bwMode="auto">
          <a:xfrm>
            <a:off x="4805363" y="38449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6" name="AutoShape 54"/>
          <p:cNvCxnSpPr>
            <a:cxnSpLocks noChangeShapeType="1"/>
            <a:stCxn id="90158" idx="1"/>
            <a:endCxn id="90151" idx="5"/>
          </p:cNvCxnSpPr>
          <p:nvPr/>
        </p:nvCxnSpPr>
        <p:spPr bwMode="auto">
          <a:xfrm flipH="1" flipV="1">
            <a:off x="3475038" y="3475038"/>
            <a:ext cx="288925" cy="2476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7" name="AutoShape 55"/>
          <p:cNvCxnSpPr>
            <a:cxnSpLocks noChangeShapeType="1"/>
            <a:stCxn id="90159" idx="3"/>
            <a:endCxn id="90152" idx="3"/>
          </p:cNvCxnSpPr>
          <p:nvPr/>
        </p:nvCxnSpPr>
        <p:spPr bwMode="auto">
          <a:xfrm flipV="1">
            <a:off x="4754563" y="3475038"/>
            <a:ext cx="333375" cy="3492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8" name="AutoShape 56"/>
          <p:cNvCxnSpPr>
            <a:cxnSpLocks noChangeShapeType="1"/>
            <a:stCxn id="90163" idx="5"/>
            <a:endCxn id="90155" idx="1"/>
          </p:cNvCxnSpPr>
          <p:nvPr/>
        </p:nvCxnSpPr>
        <p:spPr bwMode="auto">
          <a:xfrm>
            <a:off x="4856163" y="4738688"/>
            <a:ext cx="23177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69" name="AutoShape 57"/>
          <p:cNvCxnSpPr>
            <a:cxnSpLocks noChangeShapeType="1"/>
            <a:stCxn id="90160" idx="3"/>
            <a:endCxn id="90170" idx="7"/>
          </p:cNvCxnSpPr>
          <p:nvPr/>
        </p:nvCxnSpPr>
        <p:spPr bwMode="auto">
          <a:xfrm flipH="1">
            <a:off x="3475038" y="4738688"/>
            <a:ext cx="28892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70" name="Oval 58"/>
          <p:cNvSpPr>
            <a:spLocks noChangeArrowheads="1"/>
          </p:cNvSpPr>
          <p:nvPr/>
        </p:nvSpPr>
        <p:spPr bwMode="auto">
          <a:xfrm>
            <a:off x="3352800" y="49307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Tree>
    <p:extLst>
      <p:ext uri="{BB962C8B-B14F-4D97-AF65-F5344CB8AC3E}">
        <p14:creationId xmlns:p14="http://schemas.microsoft.com/office/powerpoint/2010/main" val="3759619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Date Placeholder 3"/>
          <p:cNvSpPr>
            <a:spLocks noGrp="1"/>
          </p:cNvSpPr>
          <p:nvPr>
            <p:ph type="dt" sz="half" idx="10"/>
          </p:nvPr>
        </p:nvSpPr>
        <p:spPr/>
        <p:txBody>
          <a:bodyPr/>
          <a:lstStyle/>
          <a:p>
            <a:r>
              <a:rPr lang="en-US" altLang="en-US"/>
              <a:t>L25</a:t>
            </a:r>
          </a:p>
        </p:txBody>
      </p:sp>
      <p:sp>
        <p:nvSpPr>
          <p:cNvPr id="42" name="Slide Number Placeholder 5"/>
          <p:cNvSpPr>
            <a:spLocks noGrp="1"/>
          </p:cNvSpPr>
          <p:nvPr>
            <p:ph type="sldNum" sz="quarter" idx="12"/>
          </p:nvPr>
        </p:nvSpPr>
        <p:spPr/>
        <p:txBody>
          <a:bodyPr/>
          <a:lstStyle/>
          <a:p>
            <a:fld id="{36386F4C-5769-46BF-B6E0-F16BEFBC066D}" type="slidenum">
              <a:rPr lang="en-US" altLang="en-US"/>
              <a:pPr/>
              <a:t>42</a:t>
            </a:fld>
            <a:endParaRPr lang="en-US" altLang="en-US"/>
          </a:p>
        </p:txBody>
      </p:sp>
      <p:sp>
        <p:nvSpPr>
          <p:cNvPr id="91138" name="Rectangle 2"/>
          <p:cNvSpPr>
            <a:spLocks noGrp="1" noChangeArrowheads="1"/>
          </p:cNvSpPr>
          <p:nvPr>
            <p:ph type="title"/>
          </p:nvPr>
        </p:nvSpPr>
        <p:spPr/>
        <p:txBody>
          <a:bodyPr/>
          <a:lstStyle/>
          <a:p>
            <a:pPr algn="ctr"/>
            <a:r>
              <a:rPr lang="en-US" altLang="en-US"/>
              <a:t>Regions</a:t>
            </a:r>
          </a:p>
        </p:txBody>
      </p:sp>
      <p:sp>
        <p:nvSpPr>
          <p:cNvPr id="91139" name="Rectangle 3" descr="Rectangle: Click to edit Master text styles&#10;Second level&#10;Third level&#10;Fourth level&#10;Fifth level"/>
          <p:cNvSpPr>
            <a:spLocks noGrp="1" noChangeArrowheads="1"/>
          </p:cNvSpPr>
          <p:nvPr>
            <p:ph type="body" idx="1"/>
          </p:nvPr>
        </p:nvSpPr>
        <p:spPr>
          <a:xfrm>
            <a:off x="609600" y="1524000"/>
            <a:ext cx="8229600" cy="2590800"/>
          </a:xfrm>
        </p:spPr>
        <p:txBody>
          <a:bodyPr/>
          <a:lstStyle/>
          <a:p>
            <a:pPr>
              <a:lnSpc>
                <a:spcPct val="90000"/>
              </a:lnSpc>
              <a:buFont typeface="Wingdings" panose="05000000000000000000" pitchFamily="2" charset="2"/>
              <a:buNone/>
            </a:pPr>
            <a:r>
              <a:rPr lang="en-US" altLang="en-US" sz="2800"/>
              <a:t>THM:  The number of regions defined by a connected planar graph is invariant of how it is drawn in the plane and satisfies the formula involving edges and vertices:</a:t>
            </a:r>
          </a:p>
          <a:p>
            <a:pPr algn="ctr">
              <a:lnSpc>
                <a:spcPct val="90000"/>
              </a:lnSpc>
              <a:buFont typeface="Wingdings" panose="05000000000000000000" pitchFamily="2" charset="2"/>
              <a:buNone/>
            </a:pPr>
            <a:r>
              <a:rPr lang="en-US" altLang="en-US" sz="2800" i="1"/>
              <a:t>r</a:t>
            </a:r>
            <a:r>
              <a:rPr lang="en-US" altLang="en-US" sz="2800"/>
              <a:t> = |</a:t>
            </a:r>
            <a:r>
              <a:rPr lang="en-US" altLang="en-US" sz="2800" i="1"/>
              <a:t>E </a:t>
            </a:r>
            <a:r>
              <a:rPr lang="en-US" altLang="en-US" sz="2800"/>
              <a:t>| - |</a:t>
            </a:r>
            <a:r>
              <a:rPr lang="en-US" altLang="en-US" sz="2800" i="1"/>
              <a:t>V </a:t>
            </a:r>
            <a:r>
              <a:rPr lang="en-US" altLang="en-US" sz="2800"/>
              <a:t>| + 2</a:t>
            </a:r>
          </a:p>
          <a:p>
            <a:pPr>
              <a:lnSpc>
                <a:spcPct val="90000"/>
              </a:lnSpc>
              <a:buFont typeface="Wingdings" panose="05000000000000000000" pitchFamily="2" charset="2"/>
              <a:buNone/>
            </a:pPr>
            <a:r>
              <a:rPr lang="en-US" altLang="en-US" sz="2800"/>
              <a:t>EG:  Verify formula for car and 3-cube:</a:t>
            </a:r>
          </a:p>
        </p:txBody>
      </p:sp>
      <p:sp>
        <p:nvSpPr>
          <p:cNvPr id="91140" name="Text Box 4"/>
          <p:cNvSpPr txBox="1">
            <a:spLocks noChangeArrowheads="1"/>
          </p:cNvSpPr>
          <p:nvPr/>
        </p:nvSpPr>
        <p:spPr bwMode="auto">
          <a:xfrm>
            <a:off x="7820025" y="53340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1</a:t>
            </a:r>
          </a:p>
        </p:txBody>
      </p:sp>
      <p:sp>
        <p:nvSpPr>
          <p:cNvPr id="91141" name="Text Box 5"/>
          <p:cNvSpPr txBox="1">
            <a:spLocks noChangeArrowheads="1"/>
          </p:cNvSpPr>
          <p:nvPr/>
        </p:nvSpPr>
        <p:spPr bwMode="auto">
          <a:xfrm>
            <a:off x="8505825" y="53340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2</a:t>
            </a:r>
          </a:p>
        </p:txBody>
      </p:sp>
      <p:sp>
        <p:nvSpPr>
          <p:cNvPr id="91142" name="Text Box 6"/>
          <p:cNvSpPr txBox="1">
            <a:spLocks noChangeArrowheads="1"/>
          </p:cNvSpPr>
          <p:nvPr/>
        </p:nvSpPr>
        <p:spPr bwMode="auto">
          <a:xfrm>
            <a:off x="7820025" y="47244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3</a:t>
            </a:r>
          </a:p>
        </p:txBody>
      </p:sp>
      <p:sp>
        <p:nvSpPr>
          <p:cNvPr id="91143" name="Text Box 7"/>
          <p:cNvSpPr txBox="1">
            <a:spLocks noChangeArrowheads="1"/>
          </p:cNvSpPr>
          <p:nvPr/>
        </p:nvSpPr>
        <p:spPr bwMode="auto">
          <a:xfrm>
            <a:off x="7134225" y="53340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0"/>
              <a:t>4</a:t>
            </a:r>
          </a:p>
        </p:txBody>
      </p:sp>
      <p:sp>
        <p:nvSpPr>
          <p:cNvPr id="91144" name="Text Box 8"/>
          <p:cNvSpPr txBox="1">
            <a:spLocks noChangeArrowheads="1"/>
          </p:cNvSpPr>
          <p:nvPr/>
        </p:nvSpPr>
        <p:spPr bwMode="auto">
          <a:xfrm>
            <a:off x="5029200" y="5029200"/>
            <a:ext cx="2057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5400" b="0"/>
              <a:t>6=</a:t>
            </a:r>
            <a:r>
              <a:rPr lang="en-US" altLang="en-US" b="0"/>
              <a:t>12-8+2</a:t>
            </a:r>
          </a:p>
        </p:txBody>
      </p:sp>
      <p:sp>
        <p:nvSpPr>
          <p:cNvPr id="91145" name="Text Box 9"/>
          <p:cNvSpPr txBox="1">
            <a:spLocks noChangeArrowheads="1"/>
          </p:cNvSpPr>
          <p:nvPr/>
        </p:nvSpPr>
        <p:spPr bwMode="auto">
          <a:xfrm>
            <a:off x="7820025" y="5943600"/>
            <a:ext cx="3778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800" b="0"/>
              <a:t>5</a:t>
            </a:r>
          </a:p>
        </p:txBody>
      </p:sp>
      <p:sp>
        <p:nvSpPr>
          <p:cNvPr id="91146" name="Oval 10"/>
          <p:cNvSpPr>
            <a:spLocks noChangeArrowheads="1"/>
          </p:cNvSpPr>
          <p:nvPr/>
        </p:nvSpPr>
        <p:spPr bwMode="auto">
          <a:xfrm>
            <a:off x="7058025" y="47244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1147" name="Oval 11"/>
          <p:cNvSpPr>
            <a:spLocks noChangeArrowheads="1"/>
          </p:cNvSpPr>
          <p:nvPr/>
        </p:nvSpPr>
        <p:spPr bwMode="auto">
          <a:xfrm>
            <a:off x="8772525" y="4724400"/>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1148" name="AutoShape 12"/>
          <p:cNvCxnSpPr>
            <a:cxnSpLocks noChangeShapeType="1"/>
            <a:stCxn id="91146" idx="6"/>
            <a:endCxn id="91147" idx="2"/>
          </p:cNvCxnSpPr>
          <p:nvPr/>
        </p:nvCxnSpPr>
        <p:spPr bwMode="auto">
          <a:xfrm>
            <a:off x="7200900" y="4795838"/>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49" name="AutoShape 13"/>
          <p:cNvCxnSpPr>
            <a:cxnSpLocks noChangeShapeType="1"/>
            <a:stCxn id="91146" idx="4"/>
          </p:cNvCxnSpPr>
          <p:nvPr/>
        </p:nvCxnSpPr>
        <p:spPr bwMode="auto">
          <a:xfrm>
            <a:off x="7129463" y="48672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150" name="Oval 14"/>
          <p:cNvSpPr>
            <a:spLocks noChangeArrowheads="1"/>
          </p:cNvSpPr>
          <p:nvPr/>
        </p:nvSpPr>
        <p:spPr bwMode="auto">
          <a:xfrm>
            <a:off x="8772525" y="63023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1151" name="AutoShape 15"/>
          <p:cNvCxnSpPr>
            <a:cxnSpLocks noChangeShapeType="1"/>
            <a:endCxn id="91150" idx="2"/>
          </p:cNvCxnSpPr>
          <p:nvPr/>
        </p:nvCxnSpPr>
        <p:spPr bwMode="auto">
          <a:xfrm>
            <a:off x="7200900" y="6373813"/>
            <a:ext cx="15716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2" name="AutoShape 16"/>
          <p:cNvCxnSpPr>
            <a:cxnSpLocks noChangeShapeType="1"/>
            <a:stCxn id="91147" idx="4"/>
            <a:endCxn id="91150" idx="0"/>
          </p:cNvCxnSpPr>
          <p:nvPr/>
        </p:nvCxnSpPr>
        <p:spPr bwMode="auto">
          <a:xfrm>
            <a:off x="8843963" y="4867275"/>
            <a:ext cx="0" cy="14351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153" name="Oval 17"/>
          <p:cNvSpPr>
            <a:spLocks noChangeArrowheads="1"/>
          </p:cNvSpPr>
          <p:nvPr/>
        </p:nvSpPr>
        <p:spPr bwMode="auto">
          <a:xfrm>
            <a:off x="7448550" y="50736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1154" name="Oval 18"/>
          <p:cNvSpPr>
            <a:spLocks noChangeArrowheads="1"/>
          </p:cNvSpPr>
          <p:nvPr/>
        </p:nvSpPr>
        <p:spPr bwMode="auto">
          <a:xfrm>
            <a:off x="8439150" y="50736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1155" name="Oval 19"/>
          <p:cNvSpPr>
            <a:spLocks noChangeArrowheads="1"/>
          </p:cNvSpPr>
          <p:nvPr/>
        </p:nvSpPr>
        <p:spPr bwMode="auto">
          <a:xfrm>
            <a:off x="7448550" y="5988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1156" name="AutoShape 20"/>
          <p:cNvCxnSpPr>
            <a:cxnSpLocks noChangeShapeType="1"/>
            <a:stCxn id="91153" idx="6"/>
            <a:endCxn id="91154" idx="2"/>
          </p:cNvCxnSpPr>
          <p:nvPr/>
        </p:nvCxnSpPr>
        <p:spPr bwMode="auto">
          <a:xfrm>
            <a:off x="7591425" y="51450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57" name="AutoShape 21"/>
          <p:cNvCxnSpPr>
            <a:cxnSpLocks noChangeShapeType="1"/>
            <a:stCxn id="91153" idx="4"/>
            <a:endCxn id="91155" idx="0"/>
          </p:cNvCxnSpPr>
          <p:nvPr/>
        </p:nvCxnSpPr>
        <p:spPr bwMode="auto">
          <a:xfrm>
            <a:off x="7519988" y="52165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158" name="Oval 22"/>
          <p:cNvSpPr>
            <a:spLocks noChangeArrowheads="1"/>
          </p:cNvSpPr>
          <p:nvPr/>
        </p:nvSpPr>
        <p:spPr bwMode="auto">
          <a:xfrm>
            <a:off x="8439150" y="5988050"/>
            <a:ext cx="142875" cy="1428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cxnSp>
        <p:nvCxnSpPr>
          <p:cNvPr id="91159" name="AutoShape 23"/>
          <p:cNvCxnSpPr>
            <a:cxnSpLocks noChangeShapeType="1"/>
            <a:stCxn id="91155" idx="6"/>
            <a:endCxn id="91158" idx="2"/>
          </p:cNvCxnSpPr>
          <p:nvPr/>
        </p:nvCxnSpPr>
        <p:spPr bwMode="auto">
          <a:xfrm>
            <a:off x="7591425" y="6059488"/>
            <a:ext cx="847725"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0" name="AutoShape 24"/>
          <p:cNvCxnSpPr>
            <a:cxnSpLocks noChangeShapeType="1"/>
            <a:stCxn id="91154" idx="4"/>
            <a:endCxn id="91158" idx="0"/>
          </p:cNvCxnSpPr>
          <p:nvPr/>
        </p:nvCxnSpPr>
        <p:spPr bwMode="auto">
          <a:xfrm>
            <a:off x="8510588" y="5216525"/>
            <a:ext cx="0" cy="7715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1" name="AutoShape 25"/>
          <p:cNvCxnSpPr>
            <a:cxnSpLocks noChangeShapeType="1"/>
            <a:stCxn id="91153" idx="1"/>
            <a:endCxn id="91146" idx="5"/>
          </p:cNvCxnSpPr>
          <p:nvPr/>
        </p:nvCxnSpPr>
        <p:spPr bwMode="auto">
          <a:xfrm flipH="1" flipV="1">
            <a:off x="7180263" y="4846638"/>
            <a:ext cx="288925" cy="2476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2" name="AutoShape 26"/>
          <p:cNvCxnSpPr>
            <a:cxnSpLocks noChangeShapeType="1"/>
            <a:stCxn id="91154" idx="3"/>
            <a:endCxn id="91147" idx="3"/>
          </p:cNvCxnSpPr>
          <p:nvPr/>
        </p:nvCxnSpPr>
        <p:spPr bwMode="auto">
          <a:xfrm flipV="1">
            <a:off x="8459788" y="4846638"/>
            <a:ext cx="333375" cy="34925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3" name="AutoShape 27"/>
          <p:cNvCxnSpPr>
            <a:cxnSpLocks noChangeShapeType="1"/>
            <a:stCxn id="91158" idx="5"/>
            <a:endCxn id="91150" idx="1"/>
          </p:cNvCxnSpPr>
          <p:nvPr/>
        </p:nvCxnSpPr>
        <p:spPr bwMode="auto">
          <a:xfrm>
            <a:off x="8561388" y="6110288"/>
            <a:ext cx="23177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164" name="AutoShape 28"/>
          <p:cNvCxnSpPr>
            <a:cxnSpLocks noChangeShapeType="1"/>
            <a:stCxn id="91155" idx="3"/>
            <a:endCxn id="91165" idx="7"/>
          </p:cNvCxnSpPr>
          <p:nvPr/>
        </p:nvCxnSpPr>
        <p:spPr bwMode="auto">
          <a:xfrm flipH="1">
            <a:off x="7180263" y="6110288"/>
            <a:ext cx="288925" cy="212725"/>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165" name="Oval 29"/>
          <p:cNvSpPr>
            <a:spLocks noChangeArrowheads="1"/>
          </p:cNvSpPr>
          <p:nvPr/>
        </p:nvSpPr>
        <p:spPr bwMode="auto">
          <a:xfrm>
            <a:off x="7058025" y="6302375"/>
            <a:ext cx="142875"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b="0"/>
          </a:p>
        </p:txBody>
      </p:sp>
      <p:sp>
        <p:nvSpPr>
          <p:cNvPr id="91166" name="Freeform 30"/>
          <p:cNvSpPr>
            <a:spLocks/>
          </p:cNvSpPr>
          <p:nvPr/>
        </p:nvSpPr>
        <p:spPr bwMode="auto">
          <a:xfrm>
            <a:off x="596900" y="4241800"/>
            <a:ext cx="4432300" cy="2349500"/>
          </a:xfrm>
          <a:custGeom>
            <a:avLst/>
            <a:gdLst>
              <a:gd name="T0" fmla="*/ 520 w 2792"/>
              <a:gd name="T1" fmla="*/ 1360 h 1480"/>
              <a:gd name="T2" fmla="*/ 40 w 2792"/>
              <a:gd name="T3" fmla="*/ 1312 h 1480"/>
              <a:gd name="T4" fmla="*/ 280 w 2792"/>
              <a:gd name="T5" fmla="*/ 928 h 1480"/>
              <a:gd name="T6" fmla="*/ 1096 w 2792"/>
              <a:gd name="T7" fmla="*/ 784 h 1480"/>
              <a:gd name="T8" fmla="*/ 1864 w 2792"/>
              <a:gd name="T9" fmla="*/ 16 h 1480"/>
              <a:gd name="T10" fmla="*/ 2680 w 2792"/>
              <a:gd name="T11" fmla="*/ 688 h 1480"/>
              <a:gd name="T12" fmla="*/ 2536 w 2792"/>
              <a:gd name="T13" fmla="*/ 1360 h 1480"/>
              <a:gd name="T14" fmla="*/ 2152 w 2792"/>
              <a:gd name="T15" fmla="*/ 1408 h 1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2" h="1480">
                <a:moveTo>
                  <a:pt x="520" y="1360"/>
                </a:moveTo>
                <a:cubicBezTo>
                  <a:pt x="300" y="1372"/>
                  <a:pt x="80" y="1384"/>
                  <a:pt x="40" y="1312"/>
                </a:cubicBezTo>
                <a:cubicBezTo>
                  <a:pt x="0" y="1240"/>
                  <a:pt x="104" y="1016"/>
                  <a:pt x="280" y="928"/>
                </a:cubicBezTo>
                <a:cubicBezTo>
                  <a:pt x="456" y="840"/>
                  <a:pt x="832" y="936"/>
                  <a:pt x="1096" y="784"/>
                </a:cubicBezTo>
                <a:cubicBezTo>
                  <a:pt x="1360" y="632"/>
                  <a:pt x="1600" y="32"/>
                  <a:pt x="1864" y="16"/>
                </a:cubicBezTo>
                <a:cubicBezTo>
                  <a:pt x="2128" y="0"/>
                  <a:pt x="2568" y="464"/>
                  <a:pt x="2680" y="688"/>
                </a:cubicBezTo>
                <a:cubicBezTo>
                  <a:pt x="2792" y="912"/>
                  <a:pt x="2624" y="1240"/>
                  <a:pt x="2536" y="1360"/>
                </a:cubicBezTo>
                <a:cubicBezTo>
                  <a:pt x="2448" y="1480"/>
                  <a:pt x="2408" y="1288"/>
                  <a:pt x="2152" y="140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1167" name="Line 31"/>
          <p:cNvSpPr>
            <a:spLocks noChangeShapeType="1"/>
          </p:cNvSpPr>
          <p:nvPr/>
        </p:nvSpPr>
        <p:spPr bwMode="auto">
          <a:xfrm>
            <a:off x="1879600" y="6400800"/>
            <a:ext cx="1676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1168" name="Oval 32"/>
          <p:cNvSpPr>
            <a:spLocks noChangeArrowheads="1"/>
          </p:cNvSpPr>
          <p:nvPr/>
        </p:nvSpPr>
        <p:spPr bwMode="auto">
          <a:xfrm>
            <a:off x="3479800" y="6019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600" b="0"/>
              <a:t>2</a:t>
            </a:r>
          </a:p>
        </p:txBody>
      </p:sp>
      <p:sp>
        <p:nvSpPr>
          <p:cNvPr id="91169" name="Oval 33"/>
          <p:cNvSpPr>
            <a:spLocks noChangeArrowheads="1"/>
          </p:cNvSpPr>
          <p:nvPr/>
        </p:nvSpPr>
        <p:spPr bwMode="auto">
          <a:xfrm>
            <a:off x="1270000" y="6019800"/>
            <a:ext cx="762000" cy="7620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3600" b="0"/>
              <a:t>1</a:t>
            </a:r>
          </a:p>
        </p:txBody>
      </p:sp>
      <p:sp>
        <p:nvSpPr>
          <p:cNvPr id="91170" name="Oval 34"/>
          <p:cNvSpPr>
            <a:spLocks noChangeArrowheads="1"/>
          </p:cNvSpPr>
          <p:nvPr/>
        </p:nvSpPr>
        <p:spPr bwMode="auto">
          <a:xfrm>
            <a:off x="3435350" y="63627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71" name="Oval 35"/>
          <p:cNvSpPr>
            <a:spLocks noChangeArrowheads="1"/>
          </p:cNvSpPr>
          <p:nvPr/>
        </p:nvSpPr>
        <p:spPr bwMode="auto">
          <a:xfrm>
            <a:off x="1993900" y="63563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72" name="Oval 36"/>
          <p:cNvSpPr>
            <a:spLocks noChangeArrowheads="1"/>
          </p:cNvSpPr>
          <p:nvPr/>
        </p:nvSpPr>
        <p:spPr bwMode="auto">
          <a:xfrm>
            <a:off x="4216400" y="63754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73" name="Oval 37"/>
          <p:cNvSpPr>
            <a:spLocks noChangeArrowheads="1"/>
          </p:cNvSpPr>
          <p:nvPr/>
        </p:nvSpPr>
        <p:spPr bwMode="auto">
          <a:xfrm>
            <a:off x="1231900" y="638175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1174" name="Text Box 38"/>
          <p:cNvSpPr txBox="1">
            <a:spLocks noChangeArrowheads="1"/>
          </p:cNvSpPr>
          <p:nvPr/>
        </p:nvSpPr>
        <p:spPr bwMode="auto">
          <a:xfrm>
            <a:off x="2943225" y="5060950"/>
            <a:ext cx="4333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3600" b="0"/>
              <a:t>3</a:t>
            </a:r>
          </a:p>
        </p:txBody>
      </p:sp>
      <p:sp>
        <p:nvSpPr>
          <p:cNvPr id="91175" name="Text Box 39"/>
          <p:cNvSpPr txBox="1">
            <a:spLocks noChangeArrowheads="1"/>
          </p:cNvSpPr>
          <p:nvPr/>
        </p:nvSpPr>
        <p:spPr bwMode="auto">
          <a:xfrm>
            <a:off x="609600" y="4300538"/>
            <a:ext cx="19875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6000" b="0"/>
              <a:t>4=</a:t>
            </a:r>
            <a:r>
              <a:rPr lang="en-US" altLang="en-US" b="0"/>
              <a:t>6-4+2</a:t>
            </a:r>
          </a:p>
        </p:txBody>
      </p:sp>
      <p:sp>
        <p:nvSpPr>
          <p:cNvPr id="91176" name="Line 40"/>
          <p:cNvSpPr>
            <a:spLocks noChangeShapeType="1"/>
          </p:cNvSpPr>
          <p:nvPr/>
        </p:nvSpPr>
        <p:spPr bwMode="auto">
          <a:xfrm>
            <a:off x="5029200" y="4038600"/>
            <a:ext cx="0" cy="3124200"/>
          </a:xfrm>
          <a:prstGeom prst="line">
            <a:avLst/>
          </a:prstGeom>
          <a:noFill/>
          <a:ln w="127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528496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en-US"/>
              <a:t>L25</a:t>
            </a:r>
          </a:p>
        </p:txBody>
      </p:sp>
      <p:sp>
        <p:nvSpPr>
          <p:cNvPr id="5" name="Slide Number Placeholder 5"/>
          <p:cNvSpPr>
            <a:spLocks noGrp="1"/>
          </p:cNvSpPr>
          <p:nvPr>
            <p:ph type="sldNum" sz="quarter" idx="12"/>
          </p:nvPr>
        </p:nvSpPr>
        <p:spPr/>
        <p:txBody>
          <a:bodyPr/>
          <a:lstStyle/>
          <a:p>
            <a:fld id="{F9D1B1FF-A76D-4C23-B8DD-44ECEEFE3DCC}" type="slidenum">
              <a:rPr lang="en-US" altLang="en-US"/>
              <a:pPr/>
              <a:t>43</a:t>
            </a:fld>
            <a:endParaRPr lang="en-US" altLang="en-US"/>
          </a:p>
        </p:txBody>
      </p:sp>
      <p:sp>
        <p:nvSpPr>
          <p:cNvPr id="212994" name="Rectangle 1026"/>
          <p:cNvSpPr>
            <a:spLocks noGrp="1" noChangeArrowheads="1"/>
          </p:cNvSpPr>
          <p:nvPr>
            <p:ph type="title"/>
          </p:nvPr>
        </p:nvSpPr>
        <p:spPr/>
        <p:txBody>
          <a:bodyPr/>
          <a:lstStyle/>
          <a:p>
            <a:pPr algn="ctr"/>
            <a:r>
              <a:rPr lang="en-US" altLang="en-US" sz="4000"/>
              <a:t>Definition of Dual Graph</a:t>
            </a:r>
          </a:p>
        </p:txBody>
      </p:sp>
      <p:sp>
        <p:nvSpPr>
          <p:cNvPr id="212995" name="Rectangle 1027" descr="Rectangle: Click to edit Master text styles&#10;Second level&#10;Third level&#10;Fourth level&#10;Fifth level"/>
          <p:cNvSpPr>
            <a:spLocks noGrp="1" noChangeArrowheads="1"/>
          </p:cNvSpPr>
          <p:nvPr>
            <p:ph type="body" idx="1"/>
          </p:nvPr>
        </p:nvSpPr>
        <p:spPr>
          <a:xfrm>
            <a:off x="609600" y="1524000"/>
            <a:ext cx="7772400" cy="4114800"/>
          </a:xfrm>
        </p:spPr>
        <p:txBody>
          <a:bodyPr/>
          <a:lstStyle/>
          <a:p>
            <a:pPr>
              <a:buFont typeface="Wingdings" panose="05000000000000000000" pitchFamily="2" charset="2"/>
              <a:buNone/>
            </a:pPr>
            <a:r>
              <a:rPr lang="en-US" altLang="en-US"/>
              <a:t>DEF:  The </a:t>
            </a:r>
            <a:r>
              <a:rPr lang="en-US" altLang="en-US" b="1" i="1"/>
              <a:t>dual graph</a:t>
            </a:r>
            <a:r>
              <a:rPr lang="en-US" altLang="en-US"/>
              <a:t> </a:t>
            </a:r>
            <a:r>
              <a:rPr lang="en-US" altLang="en-US" i="1"/>
              <a:t>G </a:t>
            </a:r>
            <a:r>
              <a:rPr lang="en-US" altLang="en-US" baseline="30000"/>
              <a:t>^</a:t>
            </a:r>
            <a:r>
              <a:rPr lang="en-US" altLang="en-US" i="1"/>
              <a:t> </a:t>
            </a:r>
            <a:r>
              <a:rPr lang="en-US" altLang="en-US"/>
              <a:t>of a planar graph </a:t>
            </a:r>
            <a:r>
              <a:rPr lang="en-US" altLang="en-US" i="1"/>
              <a:t>G</a:t>
            </a:r>
            <a:r>
              <a:rPr lang="en-US" altLang="en-US"/>
              <a:t> = (</a:t>
            </a:r>
            <a:r>
              <a:rPr lang="en-US" altLang="en-US" i="1"/>
              <a:t>V, E, R</a:t>
            </a:r>
            <a:r>
              <a:rPr lang="en-US" altLang="en-US"/>
              <a:t>)  [Vertices, Edges, Regions] is the graph obtained by setting </a:t>
            </a:r>
          </a:p>
          <a:p>
            <a:pPr lvl="1"/>
            <a:r>
              <a:rPr lang="en-US" altLang="en-US"/>
              <a:t>Vertices of </a:t>
            </a:r>
            <a:r>
              <a:rPr lang="en-US" altLang="en-US" i="1"/>
              <a:t>G </a:t>
            </a:r>
            <a:r>
              <a:rPr lang="en-US" altLang="en-US" baseline="30000"/>
              <a:t>^</a:t>
            </a:r>
            <a:r>
              <a:rPr lang="en-US" altLang="en-US"/>
              <a:t>: </a:t>
            </a:r>
            <a:r>
              <a:rPr lang="en-US" altLang="en-US" i="1"/>
              <a:t>V </a:t>
            </a:r>
            <a:r>
              <a:rPr lang="en-US" altLang="en-US"/>
              <a:t>(</a:t>
            </a:r>
            <a:r>
              <a:rPr lang="en-US" altLang="en-US" i="1"/>
              <a:t>G </a:t>
            </a:r>
            <a:r>
              <a:rPr lang="en-US" altLang="en-US" baseline="30000"/>
              <a:t>^</a:t>
            </a:r>
            <a:r>
              <a:rPr lang="en-US" altLang="en-US" i="1"/>
              <a:t> </a:t>
            </a:r>
            <a:r>
              <a:rPr lang="en-US" altLang="en-US"/>
              <a:t>) = </a:t>
            </a:r>
            <a:r>
              <a:rPr lang="en-US" altLang="en-US" i="1"/>
              <a:t>R</a:t>
            </a:r>
            <a:r>
              <a:rPr lang="en-US" altLang="en-US"/>
              <a:t> </a:t>
            </a:r>
          </a:p>
          <a:p>
            <a:pPr lvl="1"/>
            <a:r>
              <a:rPr lang="en-US" altLang="en-US"/>
              <a:t>Edges of </a:t>
            </a:r>
            <a:r>
              <a:rPr lang="en-US" altLang="en-US" i="1"/>
              <a:t>G </a:t>
            </a:r>
            <a:r>
              <a:rPr lang="en-US" altLang="en-US" baseline="30000"/>
              <a:t>^</a:t>
            </a:r>
            <a:r>
              <a:rPr lang="en-US" altLang="en-US"/>
              <a:t>: </a:t>
            </a:r>
            <a:r>
              <a:rPr lang="en-US" altLang="en-US" i="1"/>
              <a:t>E </a:t>
            </a:r>
            <a:r>
              <a:rPr lang="en-US" altLang="en-US"/>
              <a:t>(</a:t>
            </a:r>
            <a:r>
              <a:rPr lang="en-US" altLang="en-US" i="1"/>
              <a:t>G </a:t>
            </a:r>
            <a:r>
              <a:rPr lang="en-US" altLang="en-US" baseline="30000"/>
              <a:t>^</a:t>
            </a:r>
            <a:r>
              <a:rPr lang="en-US" altLang="en-US" i="1"/>
              <a:t> </a:t>
            </a:r>
            <a:r>
              <a:rPr lang="en-US" altLang="en-US"/>
              <a:t>) = set of edges of the form {</a:t>
            </a:r>
            <a:r>
              <a:rPr lang="en-US" altLang="en-US" i="1"/>
              <a:t>F</a:t>
            </a:r>
            <a:r>
              <a:rPr lang="en-US" altLang="en-US" baseline="-25000"/>
              <a:t>1</a:t>
            </a:r>
            <a:r>
              <a:rPr lang="en-US" altLang="en-US"/>
              <a:t>,</a:t>
            </a:r>
            <a:r>
              <a:rPr lang="en-US" altLang="en-US" i="1"/>
              <a:t>F</a:t>
            </a:r>
            <a:r>
              <a:rPr lang="en-US" altLang="en-US" baseline="-25000"/>
              <a:t>2</a:t>
            </a:r>
            <a:r>
              <a:rPr lang="en-US" altLang="en-US"/>
              <a:t>} where </a:t>
            </a:r>
            <a:r>
              <a:rPr lang="en-US" altLang="en-US" i="1"/>
              <a:t>F</a:t>
            </a:r>
            <a:r>
              <a:rPr lang="en-US" altLang="en-US" baseline="-25000"/>
              <a:t>1</a:t>
            </a:r>
            <a:r>
              <a:rPr lang="en-US" altLang="en-US"/>
              <a:t> and</a:t>
            </a:r>
            <a:r>
              <a:rPr lang="en-US" altLang="en-US" i="1"/>
              <a:t> F</a:t>
            </a:r>
            <a:r>
              <a:rPr lang="en-US" altLang="en-US" baseline="-25000"/>
              <a:t>2 </a:t>
            </a:r>
            <a:r>
              <a:rPr lang="en-US" altLang="en-US"/>
              <a:t>share a common edge.</a:t>
            </a:r>
            <a:endParaRPr lang="en-US" altLang="en-US" baseline="-25000"/>
          </a:p>
        </p:txBody>
      </p:sp>
    </p:spTree>
    <p:extLst>
      <p:ext uri="{BB962C8B-B14F-4D97-AF65-F5344CB8AC3E}">
        <p14:creationId xmlns:p14="http://schemas.microsoft.com/office/powerpoint/2010/main" val="3599087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5"/>
          <p:cNvSpPr>
            <a:spLocks noGrp="1"/>
          </p:cNvSpPr>
          <p:nvPr>
            <p:ph type="sldNum" sz="quarter" idx="12"/>
          </p:nvPr>
        </p:nvSpPr>
        <p:spPr/>
        <p:txBody>
          <a:bodyPr/>
          <a:lstStyle/>
          <a:p>
            <a:fld id="{9594A613-0D41-429C-B212-4E55F0624731}" type="slidenum">
              <a:rPr lang="zh-TW" altLang="en-US"/>
              <a:pPr/>
              <a:t>44</a:t>
            </a:fld>
            <a:endParaRPr lang="en-US" altLang="zh-TW"/>
          </a:p>
        </p:txBody>
      </p:sp>
      <p:sp>
        <p:nvSpPr>
          <p:cNvPr id="198658" name="Rectangle 2"/>
          <p:cNvSpPr>
            <a:spLocks noGrp="1" noChangeArrowheads="1"/>
          </p:cNvSpPr>
          <p:nvPr>
            <p:ph type="title"/>
          </p:nvPr>
        </p:nvSpPr>
        <p:spPr/>
        <p:txBody>
          <a:bodyPr>
            <a:normAutofit/>
          </a:bodyPr>
          <a:lstStyle/>
          <a:p>
            <a:r>
              <a:rPr lang="en-US" altLang="zh-TW" sz="2800" dirty="0">
                <a:ea typeface="新細明體" panose="02020500000000000000" pitchFamily="18" charset="-120"/>
              </a:rPr>
              <a:t>Theorem : If </a:t>
            </a:r>
            <a:r>
              <a:rPr lang="en-US" altLang="zh-TW" sz="2800" i="1" dirty="0">
                <a:ea typeface="新細明體" panose="02020500000000000000" pitchFamily="18" charset="-120"/>
              </a:rPr>
              <a:t>l(F</a:t>
            </a:r>
            <a:r>
              <a:rPr lang="en-US" altLang="zh-TW" sz="1400" b="1" i="1" dirty="0">
                <a:ea typeface="新細明體" panose="02020500000000000000" pitchFamily="18" charset="-120"/>
              </a:rPr>
              <a:t>i</a:t>
            </a:r>
            <a:r>
              <a:rPr lang="en-US" altLang="zh-TW" sz="2800" i="1" dirty="0">
                <a:ea typeface="新細明體" panose="02020500000000000000" pitchFamily="18" charset="-120"/>
              </a:rPr>
              <a:t>)</a:t>
            </a:r>
            <a:r>
              <a:rPr lang="en-US" altLang="zh-TW" sz="2800" dirty="0">
                <a:ea typeface="新細明體" panose="02020500000000000000" pitchFamily="18" charset="-120"/>
              </a:rPr>
              <a:t> denotes the length of face </a:t>
            </a:r>
            <a:r>
              <a:rPr lang="en-US" altLang="zh-TW" sz="2800" i="1" dirty="0">
                <a:ea typeface="新細明體" panose="02020500000000000000" pitchFamily="18" charset="-120"/>
              </a:rPr>
              <a:t>F</a:t>
            </a:r>
            <a:r>
              <a:rPr lang="en-US" altLang="zh-TW" sz="1800" b="1" i="1" dirty="0">
                <a:ea typeface="新細明體" panose="02020500000000000000" pitchFamily="18" charset="-120"/>
              </a:rPr>
              <a:t>i</a:t>
            </a:r>
            <a:r>
              <a:rPr lang="en-US" altLang="zh-TW" sz="2800" dirty="0">
                <a:ea typeface="新細明體" panose="02020500000000000000" pitchFamily="18" charset="-120"/>
              </a:rPr>
              <a:t> in a plane graph </a:t>
            </a:r>
            <a:r>
              <a:rPr lang="en-US" altLang="zh-TW" sz="2800" i="1" dirty="0">
                <a:ea typeface="新細明體" panose="02020500000000000000" pitchFamily="18" charset="-120"/>
              </a:rPr>
              <a:t>G</a:t>
            </a:r>
            <a:r>
              <a:rPr lang="en-US" altLang="zh-TW" sz="2800" dirty="0">
                <a:ea typeface="新細明體" panose="02020500000000000000" pitchFamily="18" charset="-120"/>
              </a:rPr>
              <a:t>, then </a:t>
            </a:r>
            <a:r>
              <a:rPr lang="en-US" altLang="zh-TW" sz="2800" i="1" dirty="0">
                <a:ea typeface="新細明體" panose="02020500000000000000" pitchFamily="18" charset="-120"/>
              </a:rPr>
              <a:t>2e(G)</a:t>
            </a:r>
            <a:r>
              <a:rPr lang="en-US" altLang="zh-TW" sz="2800" dirty="0">
                <a:ea typeface="新細明體" panose="02020500000000000000" pitchFamily="18" charset="-120"/>
              </a:rPr>
              <a:t>= </a:t>
            </a:r>
            <a:r>
              <a:rPr lang="en-US" altLang="zh-TW" sz="2800" dirty="0">
                <a:ea typeface="新細明體" panose="02020500000000000000" pitchFamily="18" charset="-120"/>
                <a:sym typeface="Symbol" panose="05050102010706020507" pitchFamily="18" charset="2"/>
              </a:rPr>
              <a:t></a:t>
            </a:r>
            <a:r>
              <a:rPr lang="en-US" altLang="zh-TW" sz="2800" i="1" dirty="0">
                <a:ea typeface="新細明體" panose="02020500000000000000" pitchFamily="18" charset="-120"/>
              </a:rPr>
              <a:t> l(Fi)</a:t>
            </a:r>
            <a:r>
              <a:rPr lang="en-US" altLang="zh-TW" sz="2800" dirty="0">
                <a:ea typeface="新細明體" panose="02020500000000000000" pitchFamily="18" charset="-120"/>
              </a:rPr>
              <a:t>.</a:t>
            </a:r>
          </a:p>
        </p:txBody>
      </p:sp>
      <p:sp>
        <p:nvSpPr>
          <p:cNvPr id="198659" name="Rectangle 3"/>
          <p:cNvSpPr>
            <a:spLocks noGrp="1" noChangeArrowheads="1"/>
          </p:cNvSpPr>
          <p:nvPr>
            <p:ph type="body" idx="1"/>
          </p:nvPr>
        </p:nvSpPr>
        <p:spPr/>
        <p:txBody>
          <a:bodyPr/>
          <a:lstStyle/>
          <a:p>
            <a:pPr>
              <a:buFont typeface="Wingdings" panose="05000000000000000000" pitchFamily="2" charset="2"/>
              <a:buNone/>
            </a:pPr>
            <a:r>
              <a:rPr lang="en-US" altLang="zh-TW" dirty="0">
                <a:ea typeface="新細明體" panose="02020500000000000000" pitchFamily="18" charset="-120"/>
              </a:rPr>
              <a:t>Proof: </a:t>
            </a:r>
          </a:p>
          <a:p>
            <a:r>
              <a:rPr lang="en-US" altLang="zh-TW" dirty="0">
                <a:ea typeface="新細明體" panose="02020500000000000000" pitchFamily="18" charset="-120"/>
              </a:rPr>
              <a:t>The face lengths are the degrees of the dual vertices. Since </a:t>
            </a:r>
            <a:r>
              <a:rPr lang="en-US" altLang="zh-TW" i="1" dirty="0">
                <a:ea typeface="新細明體" panose="02020500000000000000" pitchFamily="18" charset="-120"/>
              </a:rPr>
              <a:t>e</a:t>
            </a:r>
            <a:r>
              <a:rPr lang="en-US" altLang="zh-TW" dirty="0">
                <a:ea typeface="新細明體" panose="02020500000000000000" pitchFamily="18" charset="-120"/>
              </a:rPr>
              <a:t>(</a:t>
            </a:r>
            <a:r>
              <a:rPr lang="en-US" altLang="zh-TW" i="1" dirty="0">
                <a:ea typeface="新細明體" panose="02020500000000000000" pitchFamily="18" charset="-120"/>
              </a:rPr>
              <a:t>G</a:t>
            </a:r>
            <a:r>
              <a:rPr lang="en-US" altLang="zh-TW" dirty="0">
                <a:ea typeface="新細明體" panose="02020500000000000000" pitchFamily="18" charset="-120"/>
              </a:rPr>
              <a:t>)=</a:t>
            </a:r>
            <a:r>
              <a:rPr lang="en-US" altLang="zh-TW" i="1" dirty="0">
                <a:ea typeface="新細明體" panose="02020500000000000000" pitchFamily="18" charset="-120"/>
              </a:rPr>
              <a:t>e</a:t>
            </a:r>
            <a:r>
              <a:rPr lang="en-US" altLang="zh-TW" dirty="0">
                <a:ea typeface="新細明體" panose="02020500000000000000" pitchFamily="18" charset="-120"/>
              </a:rPr>
              <a:t>(</a:t>
            </a:r>
            <a:r>
              <a:rPr lang="en-US" altLang="zh-TW" i="1" dirty="0">
                <a:ea typeface="新細明體" panose="02020500000000000000" pitchFamily="18" charset="-120"/>
              </a:rPr>
              <a:t>G*</a:t>
            </a:r>
            <a:r>
              <a:rPr lang="en-US" altLang="zh-TW" dirty="0">
                <a:ea typeface="新細明體" panose="02020500000000000000" pitchFamily="18" charset="-120"/>
              </a:rPr>
              <a:t>), the statement </a:t>
            </a:r>
            <a:r>
              <a:rPr lang="en-US" altLang="zh-TW" i="1" dirty="0">
                <a:ea typeface="新細明體" panose="02020500000000000000" pitchFamily="18" charset="-120"/>
              </a:rPr>
              <a:t>2e</a:t>
            </a:r>
            <a:r>
              <a:rPr lang="en-US" altLang="zh-TW" dirty="0">
                <a:ea typeface="新細明體" panose="02020500000000000000" pitchFamily="18" charset="-120"/>
              </a:rPr>
              <a:t>(</a:t>
            </a:r>
            <a:r>
              <a:rPr lang="en-US" altLang="zh-TW" i="1" dirty="0">
                <a:ea typeface="新細明體" panose="02020500000000000000" pitchFamily="18" charset="-120"/>
              </a:rPr>
              <a:t>G</a:t>
            </a:r>
            <a:r>
              <a:rPr lang="en-US" altLang="zh-TW" dirty="0">
                <a:ea typeface="新細明體" panose="02020500000000000000" pitchFamily="18" charset="-120"/>
              </a:rPr>
              <a:t>)=</a:t>
            </a:r>
            <a:r>
              <a:rPr lang="en-US" altLang="zh-TW" dirty="0">
                <a:ea typeface="新細明體" panose="02020500000000000000" pitchFamily="18" charset="-120"/>
                <a:sym typeface="Symbol" panose="05050102010706020507" pitchFamily="18" charset="2"/>
              </a:rPr>
              <a:t></a:t>
            </a:r>
            <a:r>
              <a:rPr lang="en-US" altLang="zh-TW" i="1" dirty="0">
                <a:ea typeface="新細明體" panose="02020500000000000000" pitchFamily="18" charset="-120"/>
              </a:rPr>
              <a:t> l</a:t>
            </a:r>
            <a:r>
              <a:rPr lang="en-US" altLang="zh-TW" dirty="0">
                <a:ea typeface="新細明體" panose="02020500000000000000" pitchFamily="18" charset="-120"/>
              </a:rPr>
              <a:t>(</a:t>
            </a:r>
            <a:r>
              <a:rPr lang="en-US" altLang="zh-TW" i="1" dirty="0">
                <a:ea typeface="新細明體" panose="02020500000000000000" pitchFamily="18" charset="-120"/>
              </a:rPr>
              <a:t>F</a:t>
            </a:r>
            <a:r>
              <a:rPr lang="en-US" altLang="zh-TW" sz="1600" i="1" dirty="0">
                <a:ea typeface="新細明體" panose="02020500000000000000" pitchFamily="18" charset="-120"/>
              </a:rPr>
              <a:t>i</a:t>
            </a:r>
            <a:r>
              <a:rPr lang="en-US" altLang="zh-TW" dirty="0">
                <a:ea typeface="新細明體" panose="02020500000000000000" pitchFamily="18" charset="-120"/>
              </a:rPr>
              <a:t>) is thus the same as the degree-sum formula </a:t>
            </a:r>
            <a:r>
              <a:rPr lang="en-US" altLang="zh-TW" i="1" dirty="0">
                <a:ea typeface="新細明體" panose="02020500000000000000" pitchFamily="18" charset="-120"/>
              </a:rPr>
              <a:t>2e</a:t>
            </a:r>
            <a:r>
              <a:rPr lang="en-US" altLang="zh-TW" dirty="0">
                <a:ea typeface="新細明體" panose="02020500000000000000" pitchFamily="18" charset="-120"/>
              </a:rPr>
              <a:t>(</a:t>
            </a:r>
            <a:r>
              <a:rPr lang="en-US" altLang="zh-TW" i="1" dirty="0">
                <a:ea typeface="新細明體" panose="02020500000000000000" pitchFamily="18" charset="-120"/>
              </a:rPr>
              <a:t>G*</a:t>
            </a:r>
            <a:r>
              <a:rPr lang="en-US" altLang="zh-TW" dirty="0">
                <a:ea typeface="新細明體" panose="02020500000000000000" pitchFamily="18" charset="-120"/>
              </a:rPr>
              <a:t>)=</a:t>
            </a:r>
            <a:r>
              <a:rPr lang="en-US" altLang="zh-TW" dirty="0">
                <a:ea typeface="新細明體" panose="02020500000000000000" pitchFamily="18" charset="-120"/>
                <a:sym typeface="Symbol" panose="05050102010706020507" pitchFamily="18" charset="2"/>
              </a:rPr>
              <a:t></a:t>
            </a:r>
            <a:r>
              <a:rPr lang="en-US" altLang="zh-TW" i="1" dirty="0">
                <a:ea typeface="新細明體" panose="02020500000000000000" pitchFamily="18" charset="-120"/>
              </a:rPr>
              <a:t> </a:t>
            </a:r>
            <a:r>
              <a:rPr lang="en-US" altLang="zh-TW" i="1" dirty="0" err="1">
                <a:ea typeface="新細明體" panose="02020500000000000000" pitchFamily="18" charset="-120"/>
              </a:rPr>
              <a:t>d</a:t>
            </a:r>
            <a:r>
              <a:rPr lang="en-US" altLang="zh-TW" sz="1600" i="1" dirty="0" err="1">
                <a:ea typeface="新細明體" panose="02020500000000000000" pitchFamily="18" charset="-120"/>
              </a:rPr>
              <a:t>G</a:t>
            </a:r>
            <a:r>
              <a:rPr lang="en-US" altLang="zh-TW" sz="1600" i="1" dirty="0">
                <a:ea typeface="新細明體" panose="02020500000000000000" pitchFamily="18" charset="-120"/>
              </a:rPr>
              <a:t>*</a:t>
            </a:r>
            <a:r>
              <a:rPr lang="en-US" altLang="zh-TW" i="1" dirty="0">
                <a:ea typeface="新細明體" panose="02020500000000000000" pitchFamily="18" charset="-120"/>
              </a:rPr>
              <a:t> </a:t>
            </a:r>
            <a:r>
              <a:rPr lang="en-US" altLang="zh-TW" dirty="0">
                <a:ea typeface="新細明體" panose="02020500000000000000" pitchFamily="18" charset="-120"/>
              </a:rPr>
              <a:t>(</a:t>
            </a:r>
            <a:r>
              <a:rPr lang="en-US" altLang="zh-TW" i="1" dirty="0">
                <a:ea typeface="新細明體" panose="02020500000000000000" pitchFamily="18" charset="-120"/>
              </a:rPr>
              <a:t>x</a:t>
            </a:r>
            <a:r>
              <a:rPr lang="en-US" altLang="zh-TW" dirty="0">
                <a:ea typeface="新細明體" panose="02020500000000000000" pitchFamily="18" charset="-120"/>
              </a:rPr>
              <a:t>) for </a:t>
            </a:r>
            <a:r>
              <a:rPr lang="en-US" altLang="zh-TW" i="1" dirty="0">
                <a:ea typeface="新細明體" panose="02020500000000000000" pitchFamily="18" charset="-120"/>
              </a:rPr>
              <a:t>G*</a:t>
            </a:r>
            <a:r>
              <a:rPr lang="en-US" altLang="zh-TW" dirty="0">
                <a:ea typeface="新細明體" panose="02020500000000000000" pitchFamily="18" charset="-120"/>
              </a:rPr>
              <a:t>. (Both sums count each edge twice.)</a:t>
            </a:r>
          </a:p>
        </p:txBody>
      </p:sp>
      <p:sp>
        <p:nvSpPr>
          <p:cNvPr id="198660" name="Oval 4"/>
          <p:cNvSpPr>
            <a:spLocks noChangeArrowheads="1"/>
          </p:cNvSpPr>
          <p:nvPr/>
        </p:nvSpPr>
        <p:spPr bwMode="auto">
          <a:xfrm>
            <a:off x="2647950" y="5005388"/>
            <a:ext cx="117475" cy="127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8661" name="Oval 5"/>
          <p:cNvSpPr>
            <a:spLocks noChangeArrowheads="1"/>
          </p:cNvSpPr>
          <p:nvPr/>
        </p:nvSpPr>
        <p:spPr bwMode="auto">
          <a:xfrm>
            <a:off x="3846513" y="5016500"/>
            <a:ext cx="117475" cy="127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8662" name="Oval 6"/>
          <p:cNvSpPr>
            <a:spLocks noChangeArrowheads="1"/>
          </p:cNvSpPr>
          <p:nvPr/>
        </p:nvSpPr>
        <p:spPr bwMode="auto">
          <a:xfrm>
            <a:off x="3635375" y="5780088"/>
            <a:ext cx="117475" cy="127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8663" name="Line 7"/>
          <p:cNvSpPr>
            <a:spLocks noChangeShapeType="1"/>
          </p:cNvSpPr>
          <p:nvPr/>
        </p:nvSpPr>
        <p:spPr bwMode="auto">
          <a:xfrm flipV="1">
            <a:off x="3008313" y="5102225"/>
            <a:ext cx="841375" cy="7016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65" name="Oval 9"/>
          <p:cNvSpPr>
            <a:spLocks noChangeArrowheads="1"/>
          </p:cNvSpPr>
          <p:nvPr/>
        </p:nvSpPr>
        <p:spPr bwMode="auto">
          <a:xfrm>
            <a:off x="3268663" y="4584700"/>
            <a:ext cx="117475" cy="127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8666" name="Oval 10"/>
          <p:cNvSpPr>
            <a:spLocks noChangeArrowheads="1"/>
          </p:cNvSpPr>
          <p:nvPr/>
        </p:nvSpPr>
        <p:spPr bwMode="auto">
          <a:xfrm>
            <a:off x="2909888" y="5797550"/>
            <a:ext cx="117475" cy="1270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98668" name="Line 12"/>
          <p:cNvSpPr>
            <a:spLocks noChangeShapeType="1"/>
          </p:cNvSpPr>
          <p:nvPr/>
        </p:nvSpPr>
        <p:spPr bwMode="auto">
          <a:xfrm flipH="1">
            <a:off x="2752725" y="4689475"/>
            <a:ext cx="520700" cy="3365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69" name="Line 13"/>
          <p:cNvSpPr>
            <a:spLocks noChangeShapeType="1"/>
          </p:cNvSpPr>
          <p:nvPr/>
        </p:nvSpPr>
        <p:spPr bwMode="auto">
          <a:xfrm>
            <a:off x="3387725" y="4689475"/>
            <a:ext cx="476250" cy="3492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72" name="Line 16"/>
          <p:cNvSpPr>
            <a:spLocks noChangeShapeType="1"/>
          </p:cNvSpPr>
          <p:nvPr/>
        </p:nvSpPr>
        <p:spPr bwMode="auto">
          <a:xfrm>
            <a:off x="3032125" y="5870575"/>
            <a:ext cx="609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73" name="Line 17"/>
          <p:cNvSpPr>
            <a:spLocks noChangeShapeType="1"/>
          </p:cNvSpPr>
          <p:nvPr/>
        </p:nvSpPr>
        <p:spPr bwMode="auto">
          <a:xfrm>
            <a:off x="2727325" y="5133975"/>
            <a:ext cx="209550" cy="67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74" name="Line 18"/>
          <p:cNvSpPr>
            <a:spLocks noChangeShapeType="1"/>
          </p:cNvSpPr>
          <p:nvPr/>
        </p:nvSpPr>
        <p:spPr bwMode="auto">
          <a:xfrm flipH="1">
            <a:off x="3705225" y="5146675"/>
            <a:ext cx="184150" cy="635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8680" name="Text Box 24"/>
          <p:cNvSpPr txBox="1">
            <a:spLocks noChangeArrowheads="1"/>
          </p:cNvSpPr>
          <p:nvPr/>
        </p:nvSpPr>
        <p:spPr bwMode="auto">
          <a:xfrm>
            <a:off x="2943225" y="4981575"/>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i="1">
                <a:ea typeface="新細明體" panose="02020500000000000000" pitchFamily="18" charset="-120"/>
              </a:rPr>
              <a:t>l </a:t>
            </a:r>
            <a:r>
              <a:rPr lang="en-US" altLang="zh-TW" sz="1600">
                <a:ea typeface="新細明體" panose="02020500000000000000" pitchFamily="18" charset="-120"/>
              </a:rPr>
              <a:t>= 4</a:t>
            </a:r>
          </a:p>
        </p:txBody>
      </p:sp>
      <p:sp>
        <p:nvSpPr>
          <p:cNvPr id="198681" name="Text Box 25"/>
          <p:cNvSpPr txBox="1">
            <a:spLocks noChangeArrowheads="1"/>
          </p:cNvSpPr>
          <p:nvPr/>
        </p:nvSpPr>
        <p:spPr bwMode="auto">
          <a:xfrm>
            <a:off x="3143250" y="5543550"/>
            <a:ext cx="657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i="1">
                <a:ea typeface="新細明體" panose="02020500000000000000" pitchFamily="18" charset="-120"/>
              </a:rPr>
              <a:t>l </a:t>
            </a:r>
            <a:r>
              <a:rPr lang="en-US" altLang="zh-TW" sz="1600">
                <a:ea typeface="新細明體" panose="02020500000000000000" pitchFamily="18" charset="-120"/>
              </a:rPr>
              <a:t>= 3</a:t>
            </a:r>
          </a:p>
        </p:txBody>
      </p:sp>
      <p:sp>
        <p:nvSpPr>
          <p:cNvPr id="198682" name="Text Box 26"/>
          <p:cNvSpPr txBox="1">
            <a:spLocks noChangeArrowheads="1"/>
          </p:cNvSpPr>
          <p:nvPr/>
        </p:nvSpPr>
        <p:spPr bwMode="auto">
          <a:xfrm>
            <a:off x="4114800" y="5133975"/>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sz="1600" i="1">
                <a:ea typeface="新細明體" panose="02020500000000000000" pitchFamily="18" charset="-120"/>
              </a:rPr>
              <a:t>l </a:t>
            </a:r>
            <a:r>
              <a:rPr lang="en-US" altLang="zh-TW" sz="1600">
                <a:ea typeface="新細明體" panose="02020500000000000000" pitchFamily="18" charset="-120"/>
              </a:rPr>
              <a:t>= 5</a:t>
            </a:r>
          </a:p>
        </p:txBody>
      </p:sp>
      <p:sp>
        <p:nvSpPr>
          <p:cNvPr id="198683" name="Text Box 27"/>
          <p:cNvSpPr txBox="1">
            <a:spLocks noChangeArrowheads="1"/>
          </p:cNvSpPr>
          <p:nvPr/>
        </p:nvSpPr>
        <p:spPr bwMode="auto">
          <a:xfrm>
            <a:off x="5172075" y="4895850"/>
            <a:ext cx="1562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i="1">
                <a:ea typeface="新細明體" panose="02020500000000000000" pitchFamily="18" charset="-120"/>
              </a:rPr>
              <a:t>e</a:t>
            </a:r>
            <a:r>
              <a:rPr lang="en-US" altLang="zh-TW">
                <a:ea typeface="新細明體" panose="02020500000000000000" pitchFamily="18" charset="-120"/>
              </a:rPr>
              <a:t>(</a:t>
            </a:r>
            <a:r>
              <a:rPr lang="en-US" altLang="zh-TW" i="1">
                <a:ea typeface="新細明體" panose="02020500000000000000" pitchFamily="18" charset="-120"/>
              </a:rPr>
              <a:t>G</a:t>
            </a:r>
            <a:r>
              <a:rPr lang="en-US" altLang="zh-TW">
                <a:ea typeface="新細明體" panose="02020500000000000000" pitchFamily="18" charset="-120"/>
              </a:rPr>
              <a:t>) = 6</a:t>
            </a:r>
          </a:p>
        </p:txBody>
      </p:sp>
      <p:sp>
        <p:nvSpPr>
          <p:cNvPr id="198684" name="Text Box 28"/>
          <p:cNvSpPr txBox="1">
            <a:spLocks noChangeArrowheads="1"/>
          </p:cNvSpPr>
          <p:nvPr/>
        </p:nvSpPr>
        <p:spPr bwMode="auto">
          <a:xfrm>
            <a:off x="5181600" y="5343525"/>
            <a:ext cx="191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TW">
                <a:ea typeface="新細明體" panose="02020500000000000000" pitchFamily="18" charset="-120"/>
                <a:sym typeface="Symbol" panose="05050102010706020507" pitchFamily="18" charset="2"/>
              </a:rPr>
              <a:t></a:t>
            </a:r>
            <a:r>
              <a:rPr lang="en-US" altLang="zh-TW" i="1">
                <a:ea typeface="新細明體" panose="02020500000000000000" pitchFamily="18" charset="-120"/>
              </a:rPr>
              <a:t> l</a:t>
            </a:r>
            <a:r>
              <a:rPr lang="en-US" altLang="zh-TW">
                <a:ea typeface="新細明體" panose="02020500000000000000" pitchFamily="18" charset="-120"/>
              </a:rPr>
              <a:t>(</a:t>
            </a:r>
            <a:r>
              <a:rPr lang="en-US" altLang="zh-TW" i="1">
                <a:ea typeface="新細明體" panose="02020500000000000000" pitchFamily="18" charset="-120"/>
              </a:rPr>
              <a:t>Fi</a:t>
            </a:r>
            <a:r>
              <a:rPr lang="en-US" altLang="zh-TW">
                <a:ea typeface="新細明體" panose="02020500000000000000" pitchFamily="18" charset="-120"/>
              </a:rPr>
              <a:t>) = 12</a:t>
            </a:r>
            <a:endParaRPr lang="zh-TW" altLang="en-US">
              <a:ea typeface="新細明體" panose="02020500000000000000" pitchFamily="18" charset="-120"/>
            </a:endParaRPr>
          </a:p>
        </p:txBody>
      </p:sp>
    </p:spTree>
    <p:extLst>
      <p:ext uri="{BB962C8B-B14F-4D97-AF65-F5344CB8AC3E}">
        <p14:creationId xmlns:p14="http://schemas.microsoft.com/office/powerpoint/2010/main" val="4077128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altLang="en-US"/>
              <a:t>Spanning Trees</a:t>
            </a:r>
          </a:p>
        </p:txBody>
      </p:sp>
    </p:spTree>
    <p:extLst>
      <p:ext uri="{BB962C8B-B14F-4D97-AF65-F5344CB8AC3E}">
        <p14:creationId xmlns:p14="http://schemas.microsoft.com/office/powerpoint/2010/main" val="1788522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laceholder 3"/>
          <p:cNvSpPr>
            <a:spLocks noGrp="1"/>
          </p:cNvSpPr>
          <p:nvPr>
            <p:ph type="sldNum" sz="quarter" idx="10"/>
          </p:nvPr>
        </p:nvSpPr>
        <p:spPr/>
        <p:txBody>
          <a:bodyPr/>
          <a:lstStyle/>
          <a:p>
            <a:fld id="{72777653-A02E-49A6-9781-7C87AACD79A2}" type="slidenum">
              <a:rPr lang="en-US" altLang="en-US"/>
              <a:pPr/>
              <a:t>46</a:t>
            </a:fld>
            <a:endParaRPr lang="en-US" altLang="en-US"/>
          </a:p>
        </p:txBody>
      </p:sp>
      <p:sp>
        <p:nvSpPr>
          <p:cNvPr id="8194" name="Rectangle 2"/>
          <p:cNvSpPr>
            <a:spLocks noGrp="1" noChangeArrowheads="1"/>
          </p:cNvSpPr>
          <p:nvPr>
            <p:ph type="title"/>
          </p:nvPr>
        </p:nvSpPr>
        <p:spPr/>
        <p:txBody>
          <a:bodyPr/>
          <a:lstStyle/>
          <a:p>
            <a:r>
              <a:rPr lang="en-US" altLang="en-US"/>
              <a:t>Spanning trees</a:t>
            </a:r>
          </a:p>
        </p:txBody>
      </p:sp>
      <p:sp>
        <p:nvSpPr>
          <p:cNvPr id="8195" name="Rectangle 3"/>
          <p:cNvSpPr>
            <a:spLocks noGrp="1" noChangeArrowheads="1"/>
          </p:cNvSpPr>
          <p:nvPr>
            <p:ph type="body" idx="1"/>
          </p:nvPr>
        </p:nvSpPr>
        <p:spPr>
          <a:xfrm>
            <a:off x="381000" y="1371600"/>
            <a:ext cx="8574088" cy="2220913"/>
          </a:xfrm>
        </p:spPr>
        <p:txBody>
          <a:bodyPr>
            <a:normAutofit fontScale="92500" lnSpcReduction="20000"/>
          </a:bodyPr>
          <a:lstStyle/>
          <a:p>
            <a:pPr>
              <a:lnSpc>
                <a:spcPct val="90000"/>
              </a:lnSpc>
            </a:pPr>
            <a:r>
              <a:rPr lang="en-US" altLang="en-US"/>
              <a:t>Suppose you have a connected undirected graph</a:t>
            </a:r>
          </a:p>
          <a:p>
            <a:pPr lvl="1">
              <a:lnSpc>
                <a:spcPct val="90000"/>
              </a:lnSpc>
            </a:pPr>
            <a:r>
              <a:rPr lang="en-US" altLang="en-US"/>
              <a:t>Connected: every node is reachable from every other node</a:t>
            </a:r>
          </a:p>
          <a:p>
            <a:pPr lvl="1">
              <a:lnSpc>
                <a:spcPct val="90000"/>
              </a:lnSpc>
            </a:pPr>
            <a:r>
              <a:rPr lang="en-US" altLang="en-US"/>
              <a:t>Undirected: edges do not have an associated direction</a:t>
            </a:r>
            <a:endParaRPr lang="en-US" altLang="en-US" sz="2800"/>
          </a:p>
          <a:p>
            <a:pPr>
              <a:lnSpc>
                <a:spcPct val="90000"/>
              </a:lnSpc>
            </a:pPr>
            <a:r>
              <a:rPr lang="en-US" altLang="en-US"/>
              <a:t>...then a </a:t>
            </a:r>
            <a:r>
              <a:rPr lang="en-US" altLang="en-US">
                <a:solidFill>
                  <a:schemeClr val="tx2"/>
                </a:solidFill>
              </a:rPr>
              <a:t>spanning tree</a:t>
            </a:r>
            <a:r>
              <a:rPr lang="en-US" altLang="en-US"/>
              <a:t> of the graph is a connected subgraph in which there are no cycles</a:t>
            </a:r>
            <a:endParaRPr lang="en-US" altLang="en-US" sz="3200"/>
          </a:p>
        </p:txBody>
      </p:sp>
      <p:grpSp>
        <p:nvGrpSpPr>
          <p:cNvPr id="8249" name="Group 57"/>
          <p:cNvGrpSpPr>
            <a:grpSpLocks/>
          </p:cNvGrpSpPr>
          <p:nvPr/>
        </p:nvGrpSpPr>
        <p:grpSpPr bwMode="auto">
          <a:xfrm>
            <a:off x="609600" y="4114800"/>
            <a:ext cx="2057400" cy="1768475"/>
            <a:chOff x="384" y="2592"/>
            <a:chExt cx="1296" cy="1114"/>
          </a:xfrm>
        </p:grpSpPr>
        <p:sp>
          <p:nvSpPr>
            <p:cNvPr id="8196" name="Oval 4"/>
            <p:cNvSpPr>
              <a:spLocks noChangeArrowheads="1"/>
            </p:cNvSpPr>
            <p:nvPr/>
          </p:nvSpPr>
          <p:spPr bwMode="auto">
            <a:xfrm>
              <a:off x="672" y="2592"/>
              <a:ext cx="193" cy="191"/>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7" name="Oval 5"/>
            <p:cNvSpPr>
              <a:spLocks noChangeArrowheads="1"/>
            </p:cNvSpPr>
            <p:nvPr/>
          </p:nvSpPr>
          <p:spPr bwMode="auto">
            <a:xfrm>
              <a:off x="672"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8" name="Oval 6"/>
            <p:cNvSpPr>
              <a:spLocks noChangeArrowheads="1"/>
            </p:cNvSpPr>
            <p:nvPr/>
          </p:nvSpPr>
          <p:spPr bwMode="auto">
            <a:xfrm>
              <a:off x="1200"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199" name="Oval 7"/>
            <p:cNvSpPr>
              <a:spLocks noChangeArrowheads="1"/>
            </p:cNvSpPr>
            <p:nvPr/>
          </p:nvSpPr>
          <p:spPr bwMode="auto">
            <a:xfrm>
              <a:off x="1200" y="259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1" name="Line 9"/>
            <p:cNvSpPr>
              <a:spLocks noChangeShapeType="1"/>
            </p:cNvSpPr>
            <p:nvPr/>
          </p:nvSpPr>
          <p:spPr bwMode="auto">
            <a:xfrm>
              <a:off x="768"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2" name="Line 10"/>
            <p:cNvSpPr>
              <a:spLocks noChangeShapeType="1"/>
            </p:cNvSpPr>
            <p:nvPr/>
          </p:nvSpPr>
          <p:spPr bwMode="auto">
            <a:xfrm>
              <a:off x="1296"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3" name="Line 11"/>
            <p:cNvSpPr>
              <a:spLocks noChangeShapeType="1"/>
            </p:cNvSpPr>
            <p:nvPr/>
          </p:nvSpPr>
          <p:spPr bwMode="auto">
            <a:xfrm>
              <a:off x="864" y="2688"/>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4" name="Line 12"/>
            <p:cNvSpPr>
              <a:spLocks noChangeShapeType="1"/>
            </p:cNvSpPr>
            <p:nvPr/>
          </p:nvSpPr>
          <p:spPr bwMode="auto">
            <a:xfrm>
              <a:off x="864" y="3120"/>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5" name="Line 13"/>
            <p:cNvSpPr>
              <a:spLocks noChangeShapeType="1"/>
            </p:cNvSpPr>
            <p:nvPr/>
          </p:nvSpPr>
          <p:spPr bwMode="auto">
            <a:xfrm flipV="1">
              <a:off x="816" y="2736"/>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6" name="Line 14"/>
            <p:cNvSpPr>
              <a:spLocks noChangeShapeType="1"/>
            </p:cNvSpPr>
            <p:nvPr/>
          </p:nvSpPr>
          <p:spPr bwMode="auto">
            <a:xfrm>
              <a:off x="864" y="2736"/>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7" name="Text Box 15"/>
            <p:cNvSpPr txBox="1">
              <a:spLocks noChangeArrowheads="1"/>
            </p:cNvSpPr>
            <p:nvPr/>
          </p:nvSpPr>
          <p:spPr bwMode="auto">
            <a:xfrm>
              <a:off x="384" y="3264"/>
              <a:ext cx="129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A connected,</a:t>
              </a:r>
              <a:br>
                <a:rPr lang="en-US" altLang="en-US" sz="2000">
                  <a:latin typeface="Times New Roman" panose="02020603050405020304" pitchFamily="18" charset="0"/>
                </a:rPr>
              </a:br>
              <a:r>
                <a:rPr lang="en-US" altLang="en-US" sz="2000">
                  <a:latin typeface="Times New Roman" panose="02020603050405020304" pitchFamily="18" charset="0"/>
                </a:rPr>
                <a:t>undirected graph</a:t>
              </a:r>
            </a:p>
          </p:txBody>
        </p:sp>
      </p:grpSp>
      <p:grpSp>
        <p:nvGrpSpPr>
          <p:cNvPr id="8250" name="Group 58"/>
          <p:cNvGrpSpPr>
            <a:grpSpLocks/>
          </p:cNvGrpSpPr>
          <p:nvPr/>
        </p:nvGrpSpPr>
        <p:grpSpPr bwMode="auto">
          <a:xfrm>
            <a:off x="2667000" y="4114800"/>
            <a:ext cx="5562600" cy="1463675"/>
            <a:chOff x="1680" y="2592"/>
            <a:chExt cx="3504" cy="922"/>
          </a:xfrm>
        </p:grpSpPr>
        <p:sp>
          <p:nvSpPr>
            <p:cNvPr id="8208" name="Oval 16"/>
            <p:cNvSpPr>
              <a:spLocks noChangeArrowheads="1"/>
            </p:cNvSpPr>
            <p:nvPr/>
          </p:nvSpPr>
          <p:spPr bwMode="auto">
            <a:xfrm>
              <a:off x="1680" y="2592"/>
              <a:ext cx="193" cy="191"/>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09" name="Oval 17"/>
            <p:cNvSpPr>
              <a:spLocks noChangeArrowheads="1"/>
            </p:cNvSpPr>
            <p:nvPr/>
          </p:nvSpPr>
          <p:spPr bwMode="auto">
            <a:xfrm>
              <a:off x="1680"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0" name="Oval 18"/>
            <p:cNvSpPr>
              <a:spLocks noChangeArrowheads="1"/>
            </p:cNvSpPr>
            <p:nvPr/>
          </p:nvSpPr>
          <p:spPr bwMode="auto">
            <a:xfrm>
              <a:off x="2208"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1" name="Oval 19"/>
            <p:cNvSpPr>
              <a:spLocks noChangeArrowheads="1"/>
            </p:cNvSpPr>
            <p:nvPr/>
          </p:nvSpPr>
          <p:spPr bwMode="auto">
            <a:xfrm>
              <a:off x="2208" y="259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2" name="Line 20"/>
            <p:cNvSpPr>
              <a:spLocks noChangeShapeType="1"/>
            </p:cNvSpPr>
            <p:nvPr/>
          </p:nvSpPr>
          <p:spPr bwMode="auto">
            <a:xfrm>
              <a:off x="1776"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3" name="Line 21"/>
            <p:cNvSpPr>
              <a:spLocks noChangeShapeType="1"/>
            </p:cNvSpPr>
            <p:nvPr/>
          </p:nvSpPr>
          <p:spPr bwMode="auto">
            <a:xfrm>
              <a:off x="2304"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4" name="Line 22"/>
            <p:cNvSpPr>
              <a:spLocks noChangeShapeType="1"/>
            </p:cNvSpPr>
            <p:nvPr/>
          </p:nvSpPr>
          <p:spPr bwMode="auto">
            <a:xfrm>
              <a:off x="1872" y="2688"/>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8" name="Oval 26"/>
            <p:cNvSpPr>
              <a:spLocks noChangeArrowheads="1"/>
            </p:cNvSpPr>
            <p:nvPr/>
          </p:nvSpPr>
          <p:spPr bwMode="auto">
            <a:xfrm>
              <a:off x="2640" y="2592"/>
              <a:ext cx="193" cy="191"/>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19" name="Oval 27"/>
            <p:cNvSpPr>
              <a:spLocks noChangeArrowheads="1"/>
            </p:cNvSpPr>
            <p:nvPr/>
          </p:nvSpPr>
          <p:spPr bwMode="auto">
            <a:xfrm>
              <a:off x="2640"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0" name="Oval 28"/>
            <p:cNvSpPr>
              <a:spLocks noChangeArrowheads="1"/>
            </p:cNvSpPr>
            <p:nvPr/>
          </p:nvSpPr>
          <p:spPr bwMode="auto">
            <a:xfrm>
              <a:off x="3168"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1" name="Oval 29"/>
            <p:cNvSpPr>
              <a:spLocks noChangeArrowheads="1"/>
            </p:cNvSpPr>
            <p:nvPr/>
          </p:nvSpPr>
          <p:spPr bwMode="auto">
            <a:xfrm>
              <a:off x="3168" y="259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2" name="Line 30"/>
            <p:cNvSpPr>
              <a:spLocks noChangeShapeType="1"/>
            </p:cNvSpPr>
            <p:nvPr/>
          </p:nvSpPr>
          <p:spPr bwMode="auto">
            <a:xfrm>
              <a:off x="2736"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5" name="Line 33"/>
            <p:cNvSpPr>
              <a:spLocks noChangeShapeType="1"/>
            </p:cNvSpPr>
            <p:nvPr/>
          </p:nvSpPr>
          <p:spPr bwMode="auto">
            <a:xfrm>
              <a:off x="2832" y="3120"/>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6" name="Line 34"/>
            <p:cNvSpPr>
              <a:spLocks noChangeShapeType="1"/>
            </p:cNvSpPr>
            <p:nvPr/>
          </p:nvSpPr>
          <p:spPr bwMode="auto">
            <a:xfrm flipV="1">
              <a:off x="2784" y="2736"/>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8" name="Oval 36"/>
            <p:cNvSpPr>
              <a:spLocks noChangeArrowheads="1"/>
            </p:cNvSpPr>
            <p:nvPr/>
          </p:nvSpPr>
          <p:spPr bwMode="auto">
            <a:xfrm>
              <a:off x="3552" y="2592"/>
              <a:ext cx="193" cy="191"/>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29" name="Oval 37"/>
            <p:cNvSpPr>
              <a:spLocks noChangeArrowheads="1"/>
            </p:cNvSpPr>
            <p:nvPr/>
          </p:nvSpPr>
          <p:spPr bwMode="auto">
            <a:xfrm>
              <a:off x="3552"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0" name="Oval 38"/>
            <p:cNvSpPr>
              <a:spLocks noChangeArrowheads="1"/>
            </p:cNvSpPr>
            <p:nvPr/>
          </p:nvSpPr>
          <p:spPr bwMode="auto">
            <a:xfrm>
              <a:off x="4080"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1" name="Oval 39"/>
            <p:cNvSpPr>
              <a:spLocks noChangeArrowheads="1"/>
            </p:cNvSpPr>
            <p:nvPr/>
          </p:nvSpPr>
          <p:spPr bwMode="auto">
            <a:xfrm>
              <a:off x="4080" y="259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2" name="Line 40"/>
            <p:cNvSpPr>
              <a:spLocks noChangeShapeType="1"/>
            </p:cNvSpPr>
            <p:nvPr/>
          </p:nvSpPr>
          <p:spPr bwMode="auto">
            <a:xfrm>
              <a:off x="3648"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3" name="Line 41"/>
            <p:cNvSpPr>
              <a:spLocks noChangeShapeType="1"/>
            </p:cNvSpPr>
            <p:nvPr/>
          </p:nvSpPr>
          <p:spPr bwMode="auto">
            <a:xfrm>
              <a:off x="4176"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7" name="Line 45"/>
            <p:cNvSpPr>
              <a:spLocks noChangeShapeType="1"/>
            </p:cNvSpPr>
            <p:nvPr/>
          </p:nvSpPr>
          <p:spPr bwMode="auto">
            <a:xfrm>
              <a:off x="3744" y="2736"/>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8" name="Oval 46"/>
            <p:cNvSpPr>
              <a:spLocks noChangeArrowheads="1"/>
            </p:cNvSpPr>
            <p:nvPr/>
          </p:nvSpPr>
          <p:spPr bwMode="auto">
            <a:xfrm>
              <a:off x="4464" y="2592"/>
              <a:ext cx="193" cy="191"/>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39" name="Oval 47"/>
            <p:cNvSpPr>
              <a:spLocks noChangeArrowheads="1"/>
            </p:cNvSpPr>
            <p:nvPr/>
          </p:nvSpPr>
          <p:spPr bwMode="auto">
            <a:xfrm>
              <a:off x="4464"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0" name="Oval 48"/>
            <p:cNvSpPr>
              <a:spLocks noChangeArrowheads="1"/>
            </p:cNvSpPr>
            <p:nvPr/>
          </p:nvSpPr>
          <p:spPr bwMode="auto">
            <a:xfrm>
              <a:off x="4992" y="302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1" name="Oval 49"/>
            <p:cNvSpPr>
              <a:spLocks noChangeArrowheads="1"/>
            </p:cNvSpPr>
            <p:nvPr/>
          </p:nvSpPr>
          <p:spPr bwMode="auto">
            <a:xfrm>
              <a:off x="4992" y="259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3" name="Line 51"/>
            <p:cNvSpPr>
              <a:spLocks noChangeShapeType="1"/>
            </p:cNvSpPr>
            <p:nvPr/>
          </p:nvSpPr>
          <p:spPr bwMode="auto">
            <a:xfrm>
              <a:off x="5088" y="2784"/>
              <a:ext cx="0"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4" name="Line 52"/>
            <p:cNvSpPr>
              <a:spLocks noChangeShapeType="1"/>
            </p:cNvSpPr>
            <p:nvPr/>
          </p:nvSpPr>
          <p:spPr bwMode="auto">
            <a:xfrm>
              <a:off x="4656" y="2688"/>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5" name="Line 53"/>
            <p:cNvSpPr>
              <a:spLocks noChangeShapeType="1"/>
            </p:cNvSpPr>
            <p:nvPr/>
          </p:nvSpPr>
          <p:spPr bwMode="auto">
            <a:xfrm>
              <a:off x="4656" y="3120"/>
              <a:ext cx="336"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248" name="Text Box 56"/>
            <p:cNvSpPr txBox="1">
              <a:spLocks noChangeArrowheads="1"/>
            </p:cNvSpPr>
            <p:nvPr/>
          </p:nvSpPr>
          <p:spPr bwMode="auto">
            <a:xfrm>
              <a:off x="1680" y="3264"/>
              <a:ext cx="32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2000">
                  <a:latin typeface="Times New Roman" panose="02020603050405020304" pitchFamily="18" charset="0"/>
                </a:rPr>
                <a:t>Four of the spanning trees of the graph</a:t>
              </a:r>
            </a:p>
          </p:txBody>
        </p:sp>
      </p:grpSp>
    </p:spTree>
    <p:extLst>
      <p:ext uri="{BB962C8B-B14F-4D97-AF65-F5344CB8AC3E}">
        <p14:creationId xmlns:p14="http://schemas.microsoft.com/office/powerpoint/2010/main" val="185536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249"/>
                                        </p:tgtEl>
                                        <p:attrNameLst>
                                          <p:attrName>style.visibility</p:attrName>
                                        </p:attrNameLst>
                                      </p:cBhvr>
                                      <p:to>
                                        <p:strVal val="visible"/>
                                      </p:to>
                                    </p:set>
                                    <p:animEffect transition="in" filter="dissolve">
                                      <p:cBhvr>
                                        <p:cTn id="7" dur="500"/>
                                        <p:tgtEl>
                                          <p:spTgt spid="82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250"/>
                                        </p:tgtEl>
                                        <p:attrNameLst>
                                          <p:attrName>style.visibility</p:attrName>
                                        </p:attrNameLst>
                                      </p:cBhvr>
                                      <p:to>
                                        <p:strVal val="visible"/>
                                      </p:to>
                                    </p:set>
                                    <p:animEffect transition="in" filter="dissolve">
                                      <p:cBhvr>
                                        <p:cTn id="12" dur="500"/>
                                        <p:tgtEl>
                                          <p:spTgt spid="8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3"/>
          <p:cNvSpPr>
            <a:spLocks noGrp="1"/>
          </p:cNvSpPr>
          <p:nvPr>
            <p:ph type="sldNum" sz="quarter" idx="10"/>
          </p:nvPr>
        </p:nvSpPr>
        <p:spPr/>
        <p:txBody>
          <a:bodyPr/>
          <a:lstStyle/>
          <a:p>
            <a:fld id="{C4C6071D-418B-49FD-BFE9-2CB202D9DBD1}" type="slidenum">
              <a:rPr lang="en-US" altLang="en-US"/>
              <a:pPr/>
              <a:t>47</a:t>
            </a:fld>
            <a:endParaRPr lang="en-US" altLang="en-US"/>
          </a:p>
        </p:txBody>
      </p:sp>
      <p:sp>
        <p:nvSpPr>
          <p:cNvPr id="9218" name="Rectangle 2"/>
          <p:cNvSpPr>
            <a:spLocks noGrp="1" noChangeArrowheads="1"/>
          </p:cNvSpPr>
          <p:nvPr>
            <p:ph type="title"/>
          </p:nvPr>
        </p:nvSpPr>
        <p:spPr/>
        <p:txBody>
          <a:bodyPr/>
          <a:lstStyle/>
          <a:p>
            <a:r>
              <a:rPr lang="en-US" altLang="en-US"/>
              <a:t>Finding a spanning tree</a:t>
            </a:r>
          </a:p>
        </p:txBody>
      </p:sp>
      <p:sp>
        <p:nvSpPr>
          <p:cNvPr id="9219" name="Rectangle 3"/>
          <p:cNvSpPr>
            <a:spLocks noGrp="1" noChangeArrowheads="1"/>
          </p:cNvSpPr>
          <p:nvPr>
            <p:ph type="body" idx="1"/>
          </p:nvPr>
        </p:nvSpPr>
        <p:spPr>
          <a:xfrm>
            <a:off x="381000" y="1295400"/>
            <a:ext cx="8574088" cy="2419350"/>
          </a:xfrm>
        </p:spPr>
        <p:txBody>
          <a:bodyPr/>
          <a:lstStyle/>
          <a:p>
            <a:r>
              <a:rPr lang="en-US" altLang="en-US" sz="2400"/>
              <a:t>To find a spanning tree of a graph,</a:t>
            </a:r>
            <a:endParaRPr lang="en-US" altLang="en-US" sz="1800"/>
          </a:p>
          <a:p>
            <a:pPr lvl="1">
              <a:buClr>
                <a:srgbClr val="FFFF99"/>
              </a:buClr>
              <a:buFontTx/>
              <a:buChar char=" "/>
            </a:pPr>
            <a:r>
              <a:rPr lang="en-US" altLang="en-US" sz="1800">
                <a:solidFill>
                  <a:schemeClr val="accent2"/>
                </a:solidFill>
                <a:latin typeface="Verdana" panose="020B0604030504040204" pitchFamily="34" charset="0"/>
              </a:rPr>
              <a:t>pick an initial node and call it part of the spanning tree</a:t>
            </a:r>
          </a:p>
          <a:p>
            <a:pPr lvl="1">
              <a:buClr>
                <a:srgbClr val="FFFF99"/>
              </a:buClr>
              <a:buFontTx/>
              <a:buChar char=" "/>
            </a:pPr>
            <a:r>
              <a:rPr lang="en-US" altLang="en-US" sz="1800">
                <a:solidFill>
                  <a:schemeClr val="accent2"/>
                </a:solidFill>
                <a:latin typeface="Verdana" panose="020B0604030504040204" pitchFamily="34" charset="0"/>
              </a:rPr>
              <a:t>do a search from the initial node:</a:t>
            </a:r>
          </a:p>
          <a:p>
            <a:pPr lvl="2">
              <a:buClr>
                <a:srgbClr val="FFFF99"/>
              </a:buClr>
              <a:buFontTx/>
              <a:buChar char=" "/>
            </a:pPr>
            <a:r>
              <a:rPr lang="en-US" altLang="en-US" sz="1600">
                <a:solidFill>
                  <a:schemeClr val="accent2"/>
                </a:solidFill>
                <a:latin typeface="Verdana" panose="020B0604030504040204" pitchFamily="34" charset="0"/>
              </a:rPr>
              <a:t>each time you find a node that is not in the spanning tree, add to the spanning tree both the new node </a:t>
            </a:r>
            <a:r>
              <a:rPr lang="en-US" altLang="en-US" sz="1600" i="1">
                <a:solidFill>
                  <a:schemeClr val="accent2"/>
                </a:solidFill>
                <a:latin typeface="Verdana" panose="020B0604030504040204" pitchFamily="34" charset="0"/>
              </a:rPr>
              <a:t>and</a:t>
            </a:r>
            <a:r>
              <a:rPr lang="en-US" altLang="en-US" sz="1600">
                <a:solidFill>
                  <a:schemeClr val="accent2"/>
                </a:solidFill>
                <a:latin typeface="Verdana" panose="020B0604030504040204" pitchFamily="34" charset="0"/>
              </a:rPr>
              <a:t> the edge you followed to get to it</a:t>
            </a:r>
            <a:endParaRPr lang="en-US" altLang="en-US">
              <a:solidFill>
                <a:schemeClr val="accent2"/>
              </a:solidFill>
            </a:endParaRPr>
          </a:p>
        </p:txBody>
      </p:sp>
      <p:grpSp>
        <p:nvGrpSpPr>
          <p:cNvPr id="9288" name="Group 72"/>
          <p:cNvGrpSpPr>
            <a:grpSpLocks/>
          </p:cNvGrpSpPr>
          <p:nvPr/>
        </p:nvGrpSpPr>
        <p:grpSpPr bwMode="auto">
          <a:xfrm>
            <a:off x="990600" y="3429000"/>
            <a:ext cx="2286000" cy="2805113"/>
            <a:chOff x="816" y="2400"/>
            <a:chExt cx="1440" cy="1767"/>
          </a:xfrm>
        </p:grpSpPr>
        <p:sp>
          <p:nvSpPr>
            <p:cNvPr id="9220" name="Oval 4"/>
            <p:cNvSpPr>
              <a:spLocks noChangeArrowheads="1"/>
            </p:cNvSpPr>
            <p:nvPr/>
          </p:nvSpPr>
          <p:spPr bwMode="auto">
            <a:xfrm>
              <a:off x="1392" y="2400"/>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1" name="Oval 5"/>
            <p:cNvSpPr>
              <a:spLocks noChangeArrowheads="1"/>
            </p:cNvSpPr>
            <p:nvPr/>
          </p:nvSpPr>
          <p:spPr bwMode="auto">
            <a:xfrm>
              <a:off x="864"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2" name="Oval 6"/>
            <p:cNvSpPr>
              <a:spLocks noChangeArrowheads="1"/>
            </p:cNvSpPr>
            <p:nvPr/>
          </p:nvSpPr>
          <p:spPr bwMode="auto">
            <a:xfrm>
              <a:off x="1200"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3" name="Oval 7"/>
            <p:cNvSpPr>
              <a:spLocks noChangeArrowheads="1"/>
            </p:cNvSpPr>
            <p:nvPr/>
          </p:nvSpPr>
          <p:spPr bwMode="auto">
            <a:xfrm>
              <a:off x="1536"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4" name="Oval 8"/>
            <p:cNvSpPr>
              <a:spLocks noChangeArrowheads="1"/>
            </p:cNvSpPr>
            <p:nvPr/>
          </p:nvSpPr>
          <p:spPr bwMode="auto">
            <a:xfrm>
              <a:off x="1872"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5" name="Oval 9"/>
            <p:cNvSpPr>
              <a:spLocks noChangeArrowheads="1"/>
            </p:cNvSpPr>
            <p:nvPr/>
          </p:nvSpPr>
          <p:spPr bwMode="auto">
            <a:xfrm>
              <a:off x="1056"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6" name="Oval 10"/>
            <p:cNvSpPr>
              <a:spLocks noChangeArrowheads="1"/>
            </p:cNvSpPr>
            <p:nvPr/>
          </p:nvSpPr>
          <p:spPr bwMode="auto">
            <a:xfrm>
              <a:off x="1392"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7" name="Oval 11"/>
            <p:cNvSpPr>
              <a:spLocks noChangeArrowheads="1"/>
            </p:cNvSpPr>
            <p:nvPr/>
          </p:nvSpPr>
          <p:spPr bwMode="auto">
            <a:xfrm>
              <a:off x="1728"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28" name="Oval 12"/>
            <p:cNvSpPr>
              <a:spLocks noChangeArrowheads="1"/>
            </p:cNvSpPr>
            <p:nvPr/>
          </p:nvSpPr>
          <p:spPr bwMode="auto">
            <a:xfrm>
              <a:off x="1392" y="3696"/>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2" name="Line 16"/>
            <p:cNvSpPr>
              <a:spLocks noChangeShapeType="1"/>
            </p:cNvSpPr>
            <p:nvPr/>
          </p:nvSpPr>
          <p:spPr bwMode="auto">
            <a:xfrm flipH="1">
              <a:off x="1008" y="2544"/>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3" name="Line 17"/>
            <p:cNvSpPr>
              <a:spLocks noChangeShapeType="1"/>
            </p:cNvSpPr>
            <p:nvPr/>
          </p:nvSpPr>
          <p:spPr bwMode="auto">
            <a:xfrm flipV="1">
              <a:off x="1296" y="2592"/>
              <a:ext cx="144"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4" name="Line 18"/>
            <p:cNvSpPr>
              <a:spLocks noChangeShapeType="1"/>
            </p:cNvSpPr>
            <p:nvPr/>
          </p:nvSpPr>
          <p:spPr bwMode="auto">
            <a:xfrm flipH="1" flipV="1">
              <a:off x="1536" y="2592"/>
              <a:ext cx="96"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5" name="Line 19"/>
            <p:cNvSpPr>
              <a:spLocks noChangeShapeType="1"/>
            </p:cNvSpPr>
            <p:nvPr/>
          </p:nvSpPr>
          <p:spPr bwMode="auto">
            <a:xfrm flipH="1" flipV="1">
              <a:off x="1584" y="2544"/>
              <a:ext cx="33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6" name="Line 20"/>
            <p:cNvSpPr>
              <a:spLocks noChangeShapeType="1"/>
            </p:cNvSpPr>
            <p:nvPr/>
          </p:nvSpPr>
          <p:spPr bwMode="auto">
            <a:xfrm flipH="1" flipV="1">
              <a:off x="960" y="3024"/>
              <a:ext cx="14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39" name="Line 23"/>
            <p:cNvSpPr>
              <a:spLocks noChangeShapeType="1"/>
            </p:cNvSpPr>
            <p:nvPr/>
          </p:nvSpPr>
          <p:spPr bwMode="auto">
            <a:xfrm flipH="1">
              <a:off x="1824" y="3024"/>
              <a:ext cx="9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0" name="Line 24"/>
            <p:cNvSpPr>
              <a:spLocks noChangeShapeType="1"/>
            </p:cNvSpPr>
            <p:nvPr/>
          </p:nvSpPr>
          <p:spPr bwMode="auto">
            <a:xfrm flipH="1">
              <a:off x="1200" y="3024"/>
              <a:ext cx="9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1" name="Line 25"/>
            <p:cNvSpPr>
              <a:spLocks noChangeShapeType="1"/>
            </p:cNvSpPr>
            <p:nvPr/>
          </p:nvSpPr>
          <p:spPr bwMode="auto">
            <a:xfrm>
              <a:off x="1632" y="3024"/>
              <a:ext cx="14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2" name="Line 26"/>
            <p:cNvSpPr>
              <a:spLocks noChangeShapeType="1"/>
            </p:cNvSpPr>
            <p:nvPr/>
          </p:nvSpPr>
          <p:spPr bwMode="auto">
            <a:xfrm flipH="1">
              <a:off x="1536" y="3504"/>
              <a:ext cx="24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3" name="Line 27"/>
            <p:cNvSpPr>
              <a:spLocks noChangeShapeType="1"/>
            </p:cNvSpPr>
            <p:nvPr/>
          </p:nvSpPr>
          <p:spPr bwMode="auto">
            <a:xfrm>
              <a:off x="1200" y="3504"/>
              <a:ext cx="24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4" name="Line 28"/>
            <p:cNvSpPr>
              <a:spLocks noChangeShapeType="1"/>
            </p:cNvSpPr>
            <p:nvPr/>
          </p:nvSpPr>
          <p:spPr bwMode="auto">
            <a:xfrm>
              <a:off x="1488" y="3504"/>
              <a:ext cx="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5" name="Text Box 69"/>
            <p:cNvSpPr txBox="1">
              <a:spLocks noChangeArrowheads="1"/>
            </p:cNvSpPr>
            <p:nvPr/>
          </p:nvSpPr>
          <p:spPr bwMode="auto">
            <a:xfrm>
              <a:off x="816" y="3936"/>
              <a:ext cx="144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Times New Roman" panose="02020603050405020304" pitchFamily="18" charset="0"/>
                </a:rPr>
                <a:t>An undirected graph</a:t>
              </a:r>
            </a:p>
          </p:txBody>
        </p:sp>
      </p:grpSp>
      <p:grpSp>
        <p:nvGrpSpPr>
          <p:cNvPr id="9291" name="Group 75"/>
          <p:cNvGrpSpPr>
            <a:grpSpLocks/>
          </p:cNvGrpSpPr>
          <p:nvPr/>
        </p:nvGrpSpPr>
        <p:grpSpPr bwMode="auto">
          <a:xfrm>
            <a:off x="3581400" y="3429000"/>
            <a:ext cx="1905000" cy="3354388"/>
            <a:chOff x="2256" y="2352"/>
            <a:chExt cx="1200" cy="2113"/>
          </a:xfrm>
        </p:grpSpPr>
        <p:sp>
          <p:nvSpPr>
            <p:cNvPr id="9245" name="Oval 29"/>
            <p:cNvSpPr>
              <a:spLocks noChangeArrowheads="1"/>
            </p:cNvSpPr>
            <p:nvPr/>
          </p:nvSpPr>
          <p:spPr bwMode="auto">
            <a:xfrm>
              <a:off x="2784" y="235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6" name="Oval 30"/>
            <p:cNvSpPr>
              <a:spLocks noChangeArrowheads="1"/>
            </p:cNvSpPr>
            <p:nvPr/>
          </p:nvSpPr>
          <p:spPr bwMode="auto">
            <a:xfrm>
              <a:off x="2256" y="278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7" name="Oval 31"/>
            <p:cNvSpPr>
              <a:spLocks noChangeArrowheads="1"/>
            </p:cNvSpPr>
            <p:nvPr/>
          </p:nvSpPr>
          <p:spPr bwMode="auto">
            <a:xfrm>
              <a:off x="2592" y="278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8" name="Oval 32"/>
            <p:cNvSpPr>
              <a:spLocks noChangeArrowheads="1"/>
            </p:cNvSpPr>
            <p:nvPr/>
          </p:nvSpPr>
          <p:spPr bwMode="auto">
            <a:xfrm>
              <a:off x="2928" y="278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49" name="Oval 33"/>
            <p:cNvSpPr>
              <a:spLocks noChangeArrowheads="1"/>
            </p:cNvSpPr>
            <p:nvPr/>
          </p:nvSpPr>
          <p:spPr bwMode="auto">
            <a:xfrm>
              <a:off x="3264" y="278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0" name="Oval 34"/>
            <p:cNvSpPr>
              <a:spLocks noChangeArrowheads="1"/>
            </p:cNvSpPr>
            <p:nvPr/>
          </p:nvSpPr>
          <p:spPr bwMode="auto">
            <a:xfrm>
              <a:off x="2448" y="326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1" name="Oval 35"/>
            <p:cNvSpPr>
              <a:spLocks noChangeArrowheads="1"/>
            </p:cNvSpPr>
            <p:nvPr/>
          </p:nvSpPr>
          <p:spPr bwMode="auto">
            <a:xfrm>
              <a:off x="2784" y="326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2" name="Oval 36"/>
            <p:cNvSpPr>
              <a:spLocks noChangeArrowheads="1"/>
            </p:cNvSpPr>
            <p:nvPr/>
          </p:nvSpPr>
          <p:spPr bwMode="auto">
            <a:xfrm>
              <a:off x="3120" y="3264"/>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3" name="Oval 37"/>
            <p:cNvSpPr>
              <a:spLocks noChangeArrowheads="1"/>
            </p:cNvSpPr>
            <p:nvPr/>
          </p:nvSpPr>
          <p:spPr bwMode="auto">
            <a:xfrm>
              <a:off x="2784" y="3648"/>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4" name="Line 38"/>
            <p:cNvSpPr>
              <a:spLocks noChangeShapeType="1"/>
            </p:cNvSpPr>
            <p:nvPr/>
          </p:nvSpPr>
          <p:spPr bwMode="auto">
            <a:xfrm flipH="1">
              <a:off x="2400" y="2496"/>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5" name="Line 39"/>
            <p:cNvSpPr>
              <a:spLocks noChangeShapeType="1"/>
            </p:cNvSpPr>
            <p:nvPr/>
          </p:nvSpPr>
          <p:spPr bwMode="auto">
            <a:xfrm flipV="1">
              <a:off x="2688" y="2544"/>
              <a:ext cx="144"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6" name="Line 40"/>
            <p:cNvSpPr>
              <a:spLocks noChangeShapeType="1"/>
            </p:cNvSpPr>
            <p:nvPr/>
          </p:nvSpPr>
          <p:spPr bwMode="auto">
            <a:xfrm flipH="1" flipV="1">
              <a:off x="2928" y="2544"/>
              <a:ext cx="96"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7" name="Line 41"/>
            <p:cNvSpPr>
              <a:spLocks noChangeShapeType="1"/>
            </p:cNvSpPr>
            <p:nvPr/>
          </p:nvSpPr>
          <p:spPr bwMode="auto">
            <a:xfrm flipH="1" flipV="1">
              <a:off x="2976" y="2496"/>
              <a:ext cx="33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8" name="Line 42"/>
            <p:cNvSpPr>
              <a:spLocks noChangeShapeType="1"/>
            </p:cNvSpPr>
            <p:nvPr/>
          </p:nvSpPr>
          <p:spPr bwMode="auto">
            <a:xfrm flipH="1" flipV="1">
              <a:off x="2352" y="2976"/>
              <a:ext cx="14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59" name="Line 43"/>
            <p:cNvSpPr>
              <a:spLocks noChangeShapeType="1"/>
            </p:cNvSpPr>
            <p:nvPr/>
          </p:nvSpPr>
          <p:spPr bwMode="auto">
            <a:xfrm>
              <a:off x="3072" y="2976"/>
              <a:ext cx="9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3" name="Line 47"/>
            <p:cNvSpPr>
              <a:spLocks noChangeShapeType="1"/>
            </p:cNvSpPr>
            <p:nvPr/>
          </p:nvSpPr>
          <p:spPr bwMode="auto">
            <a:xfrm>
              <a:off x="2592" y="3456"/>
              <a:ext cx="24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4" name="Line 48"/>
            <p:cNvSpPr>
              <a:spLocks noChangeShapeType="1"/>
            </p:cNvSpPr>
            <p:nvPr/>
          </p:nvSpPr>
          <p:spPr bwMode="auto">
            <a:xfrm>
              <a:off x="2880" y="3456"/>
              <a:ext cx="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6" name="Text Box 70"/>
            <p:cNvSpPr txBox="1">
              <a:spLocks noChangeArrowheads="1"/>
            </p:cNvSpPr>
            <p:nvPr/>
          </p:nvSpPr>
          <p:spPr bwMode="auto">
            <a:xfrm>
              <a:off x="2304" y="3888"/>
              <a:ext cx="115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Times New Roman" panose="02020603050405020304" pitchFamily="18" charset="0"/>
                </a:rPr>
                <a:t>One possible result of a BFS</a:t>
              </a:r>
              <a:br>
                <a:rPr lang="en-US" altLang="en-US" sz="1800">
                  <a:latin typeface="Times New Roman" panose="02020603050405020304" pitchFamily="18" charset="0"/>
                </a:rPr>
              </a:br>
              <a:r>
                <a:rPr lang="en-US" altLang="en-US" sz="1800">
                  <a:latin typeface="Times New Roman" panose="02020603050405020304" pitchFamily="18" charset="0"/>
                </a:rPr>
                <a:t>starting from top</a:t>
              </a:r>
            </a:p>
          </p:txBody>
        </p:sp>
      </p:grpSp>
      <p:grpSp>
        <p:nvGrpSpPr>
          <p:cNvPr id="9290" name="Group 74"/>
          <p:cNvGrpSpPr>
            <a:grpSpLocks/>
          </p:cNvGrpSpPr>
          <p:nvPr/>
        </p:nvGrpSpPr>
        <p:grpSpPr bwMode="auto">
          <a:xfrm>
            <a:off x="6019800" y="3429000"/>
            <a:ext cx="1905000" cy="3354388"/>
            <a:chOff x="3744" y="2400"/>
            <a:chExt cx="1200" cy="2113"/>
          </a:xfrm>
        </p:grpSpPr>
        <p:sp>
          <p:nvSpPr>
            <p:cNvPr id="9265" name="Oval 49"/>
            <p:cNvSpPr>
              <a:spLocks noChangeArrowheads="1"/>
            </p:cNvSpPr>
            <p:nvPr/>
          </p:nvSpPr>
          <p:spPr bwMode="auto">
            <a:xfrm>
              <a:off x="4272" y="2400"/>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6" name="Oval 50"/>
            <p:cNvSpPr>
              <a:spLocks noChangeArrowheads="1"/>
            </p:cNvSpPr>
            <p:nvPr/>
          </p:nvSpPr>
          <p:spPr bwMode="auto">
            <a:xfrm>
              <a:off x="3744"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7" name="Oval 51"/>
            <p:cNvSpPr>
              <a:spLocks noChangeArrowheads="1"/>
            </p:cNvSpPr>
            <p:nvPr/>
          </p:nvSpPr>
          <p:spPr bwMode="auto">
            <a:xfrm>
              <a:off x="4080"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8" name="Oval 52"/>
            <p:cNvSpPr>
              <a:spLocks noChangeArrowheads="1"/>
            </p:cNvSpPr>
            <p:nvPr/>
          </p:nvSpPr>
          <p:spPr bwMode="auto">
            <a:xfrm>
              <a:off x="4416"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69" name="Oval 53"/>
            <p:cNvSpPr>
              <a:spLocks noChangeArrowheads="1"/>
            </p:cNvSpPr>
            <p:nvPr/>
          </p:nvSpPr>
          <p:spPr bwMode="auto">
            <a:xfrm>
              <a:off x="4752" y="283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0" name="Oval 54"/>
            <p:cNvSpPr>
              <a:spLocks noChangeArrowheads="1"/>
            </p:cNvSpPr>
            <p:nvPr/>
          </p:nvSpPr>
          <p:spPr bwMode="auto">
            <a:xfrm>
              <a:off x="3936"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1" name="Oval 55"/>
            <p:cNvSpPr>
              <a:spLocks noChangeArrowheads="1"/>
            </p:cNvSpPr>
            <p:nvPr/>
          </p:nvSpPr>
          <p:spPr bwMode="auto">
            <a:xfrm>
              <a:off x="4272"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2" name="Oval 56"/>
            <p:cNvSpPr>
              <a:spLocks noChangeArrowheads="1"/>
            </p:cNvSpPr>
            <p:nvPr/>
          </p:nvSpPr>
          <p:spPr bwMode="auto">
            <a:xfrm>
              <a:off x="4608" y="3312"/>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3" name="Oval 57"/>
            <p:cNvSpPr>
              <a:spLocks noChangeArrowheads="1"/>
            </p:cNvSpPr>
            <p:nvPr/>
          </p:nvSpPr>
          <p:spPr bwMode="auto">
            <a:xfrm>
              <a:off x="4272" y="3696"/>
              <a:ext cx="192" cy="192"/>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4" name="Line 58"/>
            <p:cNvSpPr>
              <a:spLocks noChangeShapeType="1"/>
            </p:cNvSpPr>
            <p:nvPr/>
          </p:nvSpPr>
          <p:spPr bwMode="auto">
            <a:xfrm flipH="1">
              <a:off x="3888" y="2544"/>
              <a:ext cx="38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8" name="Line 62"/>
            <p:cNvSpPr>
              <a:spLocks noChangeShapeType="1"/>
            </p:cNvSpPr>
            <p:nvPr/>
          </p:nvSpPr>
          <p:spPr bwMode="auto">
            <a:xfrm flipH="1" flipV="1">
              <a:off x="3840" y="3024"/>
              <a:ext cx="14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79" name="Line 63"/>
            <p:cNvSpPr>
              <a:spLocks noChangeShapeType="1"/>
            </p:cNvSpPr>
            <p:nvPr/>
          </p:nvSpPr>
          <p:spPr bwMode="auto">
            <a:xfrm flipH="1">
              <a:off x="4704" y="3024"/>
              <a:ext cx="9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0" name="Line 64"/>
            <p:cNvSpPr>
              <a:spLocks noChangeShapeType="1"/>
            </p:cNvSpPr>
            <p:nvPr/>
          </p:nvSpPr>
          <p:spPr bwMode="auto">
            <a:xfrm flipH="1">
              <a:off x="4080" y="3024"/>
              <a:ext cx="9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1" name="Line 65"/>
            <p:cNvSpPr>
              <a:spLocks noChangeShapeType="1"/>
            </p:cNvSpPr>
            <p:nvPr/>
          </p:nvSpPr>
          <p:spPr bwMode="auto">
            <a:xfrm>
              <a:off x="4512" y="3024"/>
              <a:ext cx="144"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2" name="Line 66"/>
            <p:cNvSpPr>
              <a:spLocks noChangeShapeType="1"/>
            </p:cNvSpPr>
            <p:nvPr/>
          </p:nvSpPr>
          <p:spPr bwMode="auto">
            <a:xfrm flipH="1">
              <a:off x="4416" y="3504"/>
              <a:ext cx="24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3" name="Line 67"/>
            <p:cNvSpPr>
              <a:spLocks noChangeShapeType="1"/>
            </p:cNvSpPr>
            <p:nvPr/>
          </p:nvSpPr>
          <p:spPr bwMode="auto">
            <a:xfrm>
              <a:off x="4080" y="3504"/>
              <a:ext cx="24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4" name="Line 68"/>
            <p:cNvSpPr>
              <a:spLocks noChangeShapeType="1"/>
            </p:cNvSpPr>
            <p:nvPr/>
          </p:nvSpPr>
          <p:spPr bwMode="auto">
            <a:xfrm>
              <a:off x="4368" y="3504"/>
              <a:ext cx="0" cy="192"/>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287" name="Text Box 71"/>
            <p:cNvSpPr txBox="1">
              <a:spLocks noChangeArrowheads="1"/>
            </p:cNvSpPr>
            <p:nvPr/>
          </p:nvSpPr>
          <p:spPr bwMode="auto">
            <a:xfrm>
              <a:off x="3792" y="3936"/>
              <a:ext cx="1152"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Times New Roman" panose="02020603050405020304" pitchFamily="18" charset="0"/>
                </a:rPr>
                <a:t>One possible result of a DFS</a:t>
              </a:r>
              <a:br>
                <a:rPr lang="en-US" altLang="en-US" sz="1800">
                  <a:latin typeface="Times New Roman" panose="02020603050405020304" pitchFamily="18" charset="0"/>
                </a:rPr>
              </a:br>
              <a:r>
                <a:rPr lang="en-US" altLang="en-US" sz="1800">
                  <a:latin typeface="Times New Roman" panose="02020603050405020304" pitchFamily="18" charset="0"/>
                </a:rPr>
                <a:t>starting from top</a:t>
              </a:r>
            </a:p>
          </p:txBody>
        </p:sp>
      </p:grpSp>
    </p:spTree>
    <p:extLst>
      <p:ext uri="{BB962C8B-B14F-4D97-AF65-F5344CB8AC3E}">
        <p14:creationId xmlns:p14="http://schemas.microsoft.com/office/powerpoint/2010/main" val="908468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288"/>
                                        </p:tgtEl>
                                        <p:attrNameLst>
                                          <p:attrName>style.visibility</p:attrName>
                                        </p:attrNameLst>
                                      </p:cBhvr>
                                      <p:to>
                                        <p:strVal val="visible"/>
                                      </p:to>
                                    </p:set>
                                    <p:animEffect transition="in" filter="dissolve">
                                      <p:cBhvr>
                                        <p:cTn id="7" dur="500"/>
                                        <p:tgtEl>
                                          <p:spTgt spid="92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291"/>
                                        </p:tgtEl>
                                        <p:attrNameLst>
                                          <p:attrName>style.visibility</p:attrName>
                                        </p:attrNameLst>
                                      </p:cBhvr>
                                      <p:to>
                                        <p:strVal val="visible"/>
                                      </p:to>
                                    </p:set>
                                    <p:animEffect transition="in" filter="dissolve">
                                      <p:cBhvr>
                                        <p:cTn id="12" dur="500"/>
                                        <p:tgtEl>
                                          <p:spTgt spid="92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9290"/>
                                        </p:tgtEl>
                                        <p:attrNameLst>
                                          <p:attrName>style.visibility</p:attrName>
                                        </p:attrNameLst>
                                      </p:cBhvr>
                                      <p:to>
                                        <p:strVal val="visible"/>
                                      </p:to>
                                    </p:set>
                                    <p:animEffect transition="in" filter="dissolve">
                                      <p:cBhvr>
                                        <p:cTn id="17" dur="500"/>
                                        <p:tgtEl>
                                          <p:spTgt spid="9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7335419-6183-4350-9BD1-E4E57A11AFCC}" type="slidenum">
              <a:rPr lang="en-US" altLang="en-US"/>
              <a:pPr/>
              <a:t>48</a:t>
            </a:fld>
            <a:endParaRPr lang="en-US" altLang="en-US"/>
          </a:p>
        </p:txBody>
      </p:sp>
      <p:sp>
        <p:nvSpPr>
          <p:cNvPr id="10242" name="Rectangle 2"/>
          <p:cNvSpPr>
            <a:spLocks noGrp="1" noChangeArrowheads="1"/>
          </p:cNvSpPr>
          <p:nvPr>
            <p:ph type="title"/>
          </p:nvPr>
        </p:nvSpPr>
        <p:spPr/>
        <p:txBody>
          <a:bodyPr/>
          <a:lstStyle/>
          <a:p>
            <a:r>
              <a:rPr lang="en-US" altLang="en-US" dirty="0"/>
              <a:t>Minimizing costs Real Life Example </a:t>
            </a:r>
          </a:p>
        </p:txBody>
      </p:sp>
      <p:sp>
        <p:nvSpPr>
          <p:cNvPr id="10243" name="Rectangle 3"/>
          <p:cNvSpPr>
            <a:spLocks noGrp="1" noChangeArrowheads="1"/>
          </p:cNvSpPr>
          <p:nvPr>
            <p:ph type="body" idx="1"/>
          </p:nvPr>
        </p:nvSpPr>
        <p:spPr/>
        <p:txBody>
          <a:bodyPr>
            <a:normAutofit fontScale="92500" lnSpcReduction="20000"/>
          </a:bodyPr>
          <a:lstStyle/>
          <a:p>
            <a:pPr>
              <a:lnSpc>
                <a:spcPct val="90000"/>
              </a:lnSpc>
            </a:pPr>
            <a:r>
              <a:rPr lang="en-US" altLang="en-US"/>
              <a:t>Suppose you want to supply a set of houses (say, in a new subdivision) with:</a:t>
            </a:r>
          </a:p>
          <a:p>
            <a:pPr lvl="1">
              <a:lnSpc>
                <a:spcPct val="90000"/>
              </a:lnSpc>
            </a:pPr>
            <a:r>
              <a:rPr lang="en-US" altLang="en-US"/>
              <a:t>electric power</a:t>
            </a:r>
          </a:p>
          <a:p>
            <a:pPr lvl="1">
              <a:lnSpc>
                <a:spcPct val="90000"/>
              </a:lnSpc>
            </a:pPr>
            <a:r>
              <a:rPr lang="en-US" altLang="en-US"/>
              <a:t>water</a:t>
            </a:r>
          </a:p>
          <a:p>
            <a:pPr lvl="1">
              <a:lnSpc>
                <a:spcPct val="90000"/>
              </a:lnSpc>
            </a:pPr>
            <a:r>
              <a:rPr lang="en-US" altLang="en-US"/>
              <a:t>sewage lines</a:t>
            </a:r>
          </a:p>
          <a:p>
            <a:pPr lvl="1">
              <a:lnSpc>
                <a:spcPct val="90000"/>
              </a:lnSpc>
            </a:pPr>
            <a:r>
              <a:rPr lang="en-US" altLang="en-US"/>
              <a:t>telephone lines</a:t>
            </a:r>
            <a:endParaRPr lang="en-US" altLang="en-US" sz="2800"/>
          </a:p>
          <a:p>
            <a:pPr>
              <a:lnSpc>
                <a:spcPct val="90000"/>
              </a:lnSpc>
            </a:pPr>
            <a:r>
              <a:rPr lang="en-US" altLang="en-US"/>
              <a:t>To keep costs down, you could connect these houses with a spanning tree (of, for example, power lines)</a:t>
            </a:r>
          </a:p>
          <a:p>
            <a:pPr lvl="1">
              <a:lnSpc>
                <a:spcPct val="90000"/>
              </a:lnSpc>
            </a:pPr>
            <a:r>
              <a:rPr lang="en-US" altLang="en-US"/>
              <a:t>However, the houses are not all equal distances apart</a:t>
            </a:r>
          </a:p>
          <a:p>
            <a:pPr>
              <a:lnSpc>
                <a:spcPct val="90000"/>
              </a:lnSpc>
            </a:pPr>
            <a:r>
              <a:rPr lang="en-US" altLang="en-US"/>
              <a:t>To reduce costs even further, you could connect the houses with a </a:t>
            </a:r>
            <a:r>
              <a:rPr lang="en-US" altLang="en-US" i="1"/>
              <a:t>minimum-cost</a:t>
            </a:r>
            <a:r>
              <a:rPr lang="en-US" altLang="en-US"/>
              <a:t> spanning tree</a:t>
            </a:r>
            <a:endParaRPr lang="en-US" altLang="en-US" sz="3200"/>
          </a:p>
        </p:txBody>
      </p:sp>
    </p:spTree>
    <p:extLst>
      <p:ext uri="{BB962C8B-B14F-4D97-AF65-F5344CB8AC3E}">
        <p14:creationId xmlns:p14="http://schemas.microsoft.com/office/powerpoint/2010/main" val="21474256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laceholder 3"/>
          <p:cNvSpPr>
            <a:spLocks noGrp="1"/>
          </p:cNvSpPr>
          <p:nvPr>
            <p:ph type="sldNum" sz="quarter" idx="10"/>
          </p:nvPr>
        </p:nvSpPr>
        <p:spPr/>
        <p:txBody>
          <a:bodyPr/>
          <a:lstStyle/>
          <a:p>
            <a:fld id="{0F7CAE4E-0576-4262-BBC8-D080E9641B3C}" type="slidenum">
              <a:rPr lang="en-US" altLang="en-US"/>
              <a:pPr/>
              <a:t>49</a:t>
            </a:fld>
            <a:endParaRPr lang="en-US" altLang="en-US"/>
          </a:p>
        </p:txBody>
      </p:sp>
      <p:sp>
        <p:nvSpPr>
          <p:cNvPr id="11266" name="Rectangle 2"/>
          <p:cNvSpPr>
            <a:spLocks noGrp="1" noChangeArrowheads="1"/>
          </p:cNvSpPr>
          <p:nvPr>
            <p:ph type="title"/>
          </p:nvPr>
        </p:nvSpPr>
        <p:spPr/>
        <p:txBody>
          <a:bodyPr/>
          <a:lstStyle/>
          <a:p>
            <a:r>
              <a:rPr lang="en-US" altLang="en-US"/>
              <a:t>Minimum-cost spanning trees</a:t>
            </a:r>
          </a:p>
        </p:txBody>
      </p:sp>
      <p:sp>
        <p:nvSpPr>
          <p:cNvPr id="11267" name="Rectangle 3"/>
          <p:cNvSpPr>
            <a:spLocks noGrp="1" noChangeArrowheads="1"/>
          </p:cNvSpPr>
          <p:nvPr>
            <p:ph type="body" idx="1"/>
          </p:nvPr>
        </p:nvSpPr>
        <p:spPr>
          <a:xfrm>
            <a:off x="381000" y="1449388"/>
            <a:ext cx="8574088" cy="2497137"/>
          </a:xfrm>
        </p:spPr>
        <p:txBody>
          <a:bodyPr/>
          <a:lstStyle/>
          <a:p>
            <a:r>
              <a:rPr lang="en-US" altLang="en-US" sz="2400"/>
              <a:t>Suppose you have a connected undirected graph with a </a:t>
            </a:r>
            <a:r>
              <a:rPr lang="en-US" altLang="en-US" sz="2400">
                <a:solidFill>
                  <a:schemeClr val="tx2"/>
                </a:solidFill>
              </a:rPr>
              <a:t>weight</a:t>
            </a:r>
            <a:r>
              <a:rPr lang="en-US" altLang="en-US" sz="2400"/>
              <a:t> (or </a:t>
            </a:r>
            <a:r>
              <a:rPr lang="en-US" altLang="en-US" sz="2400">
                <a:solidFill>
                  <a:schemeClr val="tx2"/>
                </a:solidFill>
              </a:rPr>
              <a:t>cost</a:t>
            </a:r>
            <a:r>
              <a:rPr lang="en-US" altLang="en-US" sz="2400"/>
              <a:t>) associated with each edge</a:t>
            </a:r>
          </a:p>
          <a:p>
            <a:r>
              <a:rPr lang="en-US" altLang="en-US" sz="2400"/>
              <a:t>The cost of a spanning tree would be the sum of the costs of its edges</a:t>
            </a:r>
          </a:p>
          <a:p>
            <a:r>
              <a:rPr lang="en-US" altLang="en-US" sz="2400"/>
              <a:t>A </a:t>
            </a:r>
            <a:r>
              <a:rPr lang="en-US" altLang="en-US" sz="2400">
                <a:solidFill>
                  <a:schemeClr val="tx2"/>
                </a:solidFill>
              </a:rPr>
              <a:t>minimum-cost spanning tree</a:t>
            </a:r>
            <a:r>
              <a:rPr lang="en-US" altLang="en-US" sz="2400"/>
              <a:t> is a spanning tree that has the lowest cost</a:t>
            </a:r>
            <a:endParaRPr lang="en-US" altLang="en-US"/>
          </a:p>
        </p:txBody>
      </p:sp>
      <p:grpSp>
        <p:nvGrpSpPr>
          <p:cNvPr id="11338" name="Group 74"/>
          <p:cNvGrpSpPr>
            <a:grpSpLocks/>
          </p:cNvGrpSpPr>
          <p:nvPr/>
        </p:nvGrpSpPr>
        <p:grpSpPr bwMode="auto">
          <a:xfrm>
            <a:off x="609600" y="4038600"/>
            <a:ext cx="3429000" cy="2362200"/>
            <a:chOff x="384" y="2544"/>
            <a:chExt cx="2160" cy="1488"/>
          </a:xfrm>
        </p:grpSpPr>
        <p:sp>
          <p:nvSpPr>
            <p:cNvPr id="11268" name="Oval 4"/>
            <p:cNvSpPr>
              <a:spLocks noChangeArrowheads="1"/>
            </p:cNvSpPr>
            <p:nvPr/>
          </p:nvSpPr>
          <p:spPr bwMode="auto">
            <a:xfrm>
              <a:off x="816" y="2640"/>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A</a:t>
              </a:r>
              <a:endParaRPr lang="en-US" altLang="en-US">
                <a:latin typeface="Times New Roman" panose="02020603050405020304" pitchFamily="18" charset="0"/>
              </a:endParaRPr>
            </a:p>
          </p:txBody>
        </p:sp>
        <p:sp>
          <p:nvSpPr>
            <p:cNvPr id="11269" name="Oval 5"/>
            <p:cNvSpPr>
              <a:spLocks noChangeArrowheads="1"/>
            </p:cNvSpPr>
            <p:nvPr/>
          </p:nvSpPr>
          <p:spPr bwMode="auto">
            <a:xfrm>
              <a:off x="1776" y="2640"/>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B</a:t>
              </a:r>
              <a:endParaRPr lang="en-US" altLang="en-US">
                <a:latin typeface="Times New Roman" panose="02020603050405020304" pitchFamily="18" charset="0"/>
              </a:endParaRPr>
            </a:p>
          </p:txBody>
        </p:sp>
        <p:sp>
          <p:nvSpPr>
            <p:cNvPr id="11270" name="Oval 6"/>
            <p:cNvSpPr>
              <a:spLocks noChangeArrowheads="1"/>
            </p:cNvSpPr>
            <p:nvPr/>
          </p:nvSpPr>
          <p:spPr bwMode="auto">
            <a:xfrm>
              <a:off x="816" y="3504"/>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E</a:t>
              </a:r>
              <a:endParaRPr lang="en-US" altLang="en-US">
                <a:latin typeface="Times New Roman" panose="02020603050405020304" pitchFamily="18" charset="0"/>
              </a:endParaRPr>
            </a:p>
          </p:txBody>
        </p:sp>
        <p:sp>
          <p:nvSpPr>
            <p:cNvPr id="11271" name="Oval 7"/>
            <p:cNvSpPr>
              <a:spLocks noChangeArrowheads="1"/>
            </p:cNvSpPr>
            <p:nvPr/>
          </p:nvSpPr>
          <p:spPr bwMode="auto">
            <a:xfrm>
              <a:off x="1776" y="3504"/>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D</a:t>
              </a:r>
              <a:endParaRPr lang="en-US" altLang="en-US">
                <a:latin typeface="Times New Roman" panose="02020603050405020304" pitchFamily="18" charset="0"/>
              </a:endParaRPr>
            </a:p>
          </p:txBody>
        </p:sp>
        <p:sp>
          <p:nvSpPr>
            <p:cNvPr id="11272" name="Oval 8"/>
            <p:cNvSpPr>
              <a:spLocks noChangeArrowheads="1"/>
            </p:cNvSpPr>
            <p:nvPr/>
          </p:nvSpPr>
          <p:spPr bwMode="auto">
            <a:xfrm>
              <a:off x="1296" y="3072"/>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F</a:t>
              </a:r>
              <a:endParaRPr lang="en-US" altLang="en-US">
                <a:latin typeface="Times New Roman" panose="02020603050405020304" pitchFamily="18" charset="0"/>
              </a:endParaRPr>
            </a:p>
          </p:txBody>
        </p:sp>
        <p:sp>
          <p:nvSpPr>
            <p:cNvPr id="11273" name="Oval 9"/>
            <p:cNvSpPr>
              <a:spLocks noChangeArrowheads="1"/>
            </p:cNvSpPr>
            <p:nvPr/>
          </p:nvSpPr>
          <p:spPr bwMode="auto">
            <a:xfrm>
              <a:off x="2208" y="3072"/>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C</a:t>
              </a:r>
              <a:endParaRPr lang="en-US" altLang="en-US">
                <a:latin typeface="Times New Roman" panose="02020603050405020304" pitchFamily="18" charset="0"/>
              </a:endParaRPr>
            </a:p>
          </p:txBody>
        </p:sp>
        <p:sp>
          <p:nvSpPr>
            <p:cNvPr id="11287" name="Text Box 23"/>
            <p:cNvSpPr txBox="1">
              <a:spLocks noChangeArrowheads="1"/>
            </p:cNvSpPr>
            <p:nvPr/>
          </p:nvSpPr>
          <p:spPr bwMode="auto">
            <a:xfrm>
              <a:off x="1296" y="25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16</a:t>
              </a:r>
              <a:endParaRPr lang="en-US" altLang="en-US" sz="2000">
                <a:latin typeface="Verdana" panose="020B0604030504040204" pitchFamily="34" charset="0"/>
              </a:endParaRPr>
            </a:p>
          </p:txBody>
        </p:sp>
        <p:sp>
          <p:nvSpPr>
            <p:cNvPr id="11290" name="Line 26"/>
            <p:cNvSpPr>
              <a:spLocks noChangeShapeType="1"/>
            </p:cNvSpPr>
            <p:nvPr/>
          </p:nvSpPr>
          <p:spPr bwMode="auto">
            <a:xfrm>
              <a:off x="912" y="2880"/>
              <a:ext cx="0" cy="62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1" name="Line 27"/>
            <p:cNvSpPr>
              <a:spLocks noChangeShapeType="1"/>
            </p:cNvSpPr>
            <p:nvPr/>
          </p:nvSpPr>
          <p:spPr bwMode="auto">
            <a:xfrm>
              <a:off x="1056" y="2736"/>
              <a:ext cx="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2" name="Line 28"/>
            <p:cNvSpPr>
              <a:spLocks noChangeShapeType="1"/>
            </p:cNvSpPr>
            <p:nvPr/>
          </p:nvSpPr>
          <p:spPr bwMode="auto">
            <a:xfrm>
              <a:off x="1920" y="2880"/>
              <a:ext cx="0" cy="62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3" name="Line 29"/>
            <p:cNvSpPr>
              <a:spLocks noChangeShapeType="1"/>
            </p:cNvSpPr>
            <p:nvPr/>
          </p:nvSpPr>
          <p:spPr bwMode="auto">
            <a:xfrm>
              <a:off x="1056" y="3648"/>
              <a:ext cx="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4" name="Line 30"/>
            <p:cNvSpPr>
              <a:spLocks noChangeShapeType="1"/>
            </p:cNvSpPr>
            <p:nvPr/>
          </p:nvSpPr>
          <p:spPr bwMode="auto">
            <a:xfrm flipV="1">
              <a:off x="1008" y="3264"/>
              <a:ext cx="288"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5" name="Line 31"/>
            <p:cNvSpPr>
              <a:spLocks noChangeShapeType="1"/>
            </p:cNvSpPr>
            <p:nvPr/>
          </p:nvSpPr>
          <p:spPr bwMode="auto">
            <a:xfrm flipH="1" flipV="1">
              <a:off x="1488" y="3264"/>
              <a:ext cx="336"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6" name="Line 32"/>
            <p:cNvSpPr>
              <a:spLocks noChangeShapeType="1"/>
            </p:cNvSpPr>
            <p:nvPr/>
          </p:nvSpPr>
          <p:spPr bwMode="auto">
            <a:xfrm>
              <a:off x="1008" y="2832"/>
              <a:ext cx="336"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7" name="Line 33"/>
            <p:cNvSpPr>
              <a:spLocks noChangeShapeType="1"/>
            </p:cNvSpPr>
            <p:nvPr/>
          </p:nvSpPr>
          <p:spPr bwMode="auto">
            <a:xfrm flipH="1">
              <a:off x="1488" y="2832"/>
              <a:ext cx="288"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8" name="Line 34"/>
            <p:cNvSpPr>
              <a:spLocks noChangeShapeType="1"/>
            </p:cNvSpPr>
            <p:nvPr/>
          </p:nvSpPr>
          <p:spPr bwMode="auto">
            <a:xfrm flipV="1">
              <a:off x="2016" y="3312"/>
              <a:ext cx="288"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299" name="Line 35"/>
            <p:cNvSpPr>
              <a:spLocks noChangeShapeType="1"/>
            </p:cNvSpPr>
            <p:nvPr/>
          </p:nvSpPr>
          <p:spPr bwMode="auto">
            <a:xfrm>
              <a:off x="2016" y="2784"/>
              <a:ext cx="240"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00" name="Text Box 36"/>
            <p:cNvSpPr txBox="1">
              <a:spLocks noChangeArrowheads="1"/>
            </p:cNvSpPr>
            <p:nvPr/>
          </p:nvSpPr>
          <p:spPr bwMode="auto">
            <a:xfrm>
              <a:off x="624" y="3033"/>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19</a:t>
              </a:r>
              <a:endParaRPr lang="en-US" altLang="en-US" sz="2000">
                <a:latin typeface="Verdana" panose="020B0604030504040204" pitchFamily="34" charset="0"/>
              </a:endParaRPr>
            </a:p>
          </p:txBody>
        </p:sp>
        <p:sp>
          <p:nvSpPr>
            <p:cNvPr id="11301" name="Text Box 37"/>
            <p:cNvSpPr txBox="1">
              <a:spLocks noChangeArrowheads="1"/>
            </p:cNvSpPr>
            <p:nvPr/>
          </p:nvSpPr>
          <p:spPr bwMode="auto">
            <a:xfrm>
              <a:off x="1104" y="274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21</a:t>
              </a:r>
              <a:endParaRPr lang="en-US" altLang="en-US" sz="2000">
                <a:latin typeface="Verdana" panose="020B0604030504040204" pitchFamily="34" charset="0"/>
              </a:endParaRPr>
            </a:p>
          </p:txBody>
        </p:sp>
        <p:sp>
          <p:nvSpPr>
            <p:cNvPr id="11302" name="Text Box 38"/>
            <p:cNvSpPr txBox="1">
              <a:spLocks noChangeArrowheads="1"/>
            </p:cNvSpPr>
            <p:nvPr/>
          </p:nvSpPr>
          <p:spPr bwMode="auto">
            <a:xfrm>
              <a:off x="1440" y="274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11</a:t>
              </a:r>
              <a:endParaRPr lang="en-US" altLang="en-US" sz="2000">
                <a:latin typeface="Verdana" panose="020B0604030504040204" pitchFamily="34" charset="0"/>
              </a:endParaRPr>
            </a:p>
          </p:txBody>
        </p:sp>
        <p:sp>
          <p:nvSpPr>
            <p:cNvPr id="11303" name="Text Box 39"/>
            <p:cNvSpPr txBox="1">
              <a:spLocks noChangeArrowheads="1"/>
            </p:cNvSpPr>
            <p:nvPr/>
          </p:nvSpPr>
          <p:spPr bwMode="auto">
            <a:xfrm>
              <a:off x="960" y="3177"/>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33</a:t>
              </a:r>
              <a:endParaRPr lang="en-US" altLang="en-US" sz="2000">
                <a:latin typeface="Verdana" panose="020B0604030504040204" pitchFamily="34" charset="0"/>
              </a:endParaRPr>
            </a:p>
          </p:txBody>
        </p:sp>
        <p:sp>
          <p:nvSpPr>
            <p:cNvPr id="11304" name="Text Box 40"/>
            <p:cNvSpPr txBox="1">
              <a:spLocks noChangeArrowheads="1"/>
            </p:cNvSpPr>
            <p:nvPr/>
          </p:nvSpPr>
          <p:spPr bwMode="auto">
            <a:xfrm>
              <a:off x="1536" y="316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14</a:t>
              </a:r>
              <a:endParaRPr lang="en-US" altLang="en-US" sz="2000">
                <a:latin typeface="Verdana" panose="020B0604030504040204" pitchFamily="34" charset="0"/>
              </a:endParaRPr>
            </a:p>
          </p:txBody>
        </p:sp>
        <p:sp>
          <p:nvSpPr>
            <p:cNvPr id="11305" name="Text Box 41"/>
            <p:cNvSpPr txBox="1">
              <a:spLocks noChangeArrowheads="1"/>
            </p:cNvSpPr>
            <p:nvPr/>
          </p:nvSpPr>
          <p:spPr bwMode="auto">
            <a:xfrm>
              <a:off x="1296" y="345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18</a:t>
              </a:r>
              <a:endParaRPr lang="en-US" altLang="en-US" sz="2000">
                <a:latin typeface="Verdana" panose="020B0604030504040204" pitchFamily="34" charset="0"/>
              </a:endParaRPr>
            </a:p>
          </p:txBody>
        </p:sp>
        <p:sp>
          <p:nvSpPr>
            <p:cNvPr id="11306" name="Text Box 42"/>
            <p:cNvSpPr txBox="1">
              <a:spLocks noChangeArrowheads="1"/>
            </p:cNvSpPr>
            <p:nvPr/>
          </p:nvSpPr>
          <p:spPr bwMode="auto">
            <a:xfrm>
              <a:off x="2160" y="3369"/>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10</a:t>
              </a:r>
              <a:endParaRPr lang="en-US" altLang="en-US" sz="2000">
                <a:latin typeface="Verdana" panose="020B0604030504040204" pitchFamily="34" charset="0"/>
              </a:endParaRPr>
            </a:p>
          </p:txBody>
        </p:sp>
        <p:sp>
          <p:nvSpPr>
            <p:cNvPr id="11307" name="Text Box 43"/>
            <p:cNvSpPr txBox="1">
              <a:spLocks noChangeArrowheads="1"/>
            </p:cNvSpPr>
            <p:nvPr/>
          </p:nvSpPr>
          <p:spPr bwMode="auto">
            <a:xfrm>
              <a:off x="2064" y="273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6</a:t>
              </a:r>
              <a:endParaRPr lang="en-US" altLang="en-US" sz="2000">
                <a:latin typeface="Verdana" panose="020B0604030504040204" pitchFamily="34" charset="0"/>
              </a:endParaRPr>
            </a:p>
          </p:txBody>
        </p:sp>
        <p:sp>
          <p:nvSpPr>
            <p:cNvPr id="11309" name="Text Box 45"/>
            <p:cNvSpPr txBox="1">
              <a:spLocks noChangeArrowheads="1"/>
            </p:cNvSpPr>
            <p:nvPr/>
          </p:nvSpPr>
          <p:spPr bwMode="auto">
            <a:xfrm>
              <a:off x="1728" y="298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5</a:t>
              </a:r>
              <a:endParaRPr lang="en-US" altLang="en-US" sz="2000">
                <a:latin typeface="Verdana" panose="020B0604030504040204" pitchFamily="34" charset="0"/>
              </a:endParaRPr>
            </a:p>
          </p:txBody>
        </p:sp>
        <p:sp>
          <p:nvSpPr>
            <p:cNvPr id="11336" name="Rectangle 72"/>
            <p:cNvSpPr>
              <a:spLocks noChangeArrowheads="1"/>
            </p:cNvSpPr>
            <p:nvPr/>
          </p:nvSpPr>
          <p:spPr bwMode="auto">
            <a:xfrm>
              <a:off x="384" y="3782"/>
              <a:ext cx="21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latin typeface="Times New Roman" panose="02020603050405020304" pitchFamily="18" charset="0"/>
                </a:rPr>
                <a:t>A connected, undirected graph</a:t>
              </a:r>
            </a:p>
          </p:txBody>
        </p:sp>
      </p:grpSp>
      <p:grpSp>
        <p:nvGrpSpPr>
          <p:cNvPr id="11339" name="Group 75"/>
          <p:cNvGrpSpPr>
            <a:grpSpLocks/>
          </p:cNvGrpSpPr>
          <p:nvPr/>
        </p:nvGrpSpPr>
        <p:grpSpPr bwMode="auto">
          <a:xfrm>
            <a:off x="4441825" y="4038600"/>
            <a:ext cx="3330575" cy="2362200"/>
            <a:chOff x="2798" y="2544"/>
            <a:chExt cx="2098" cy="1488"/>
          </a:xfrm>
        </p:grpSpPr>
        <p:sp>
          <p:nvSpPr>
            <p:cNvPr id="11310" name="Oval 46"/>
            <p:cNvSpPr>
              <a:spLocks noChangeArrowheads="1"/>
            </p:cNvSpPr>
            <p:nvPr/>
          </p:nvSpPr>
          <p:spPr bwMode="auto">
            <a:xfrm>
              <a:off x="3024" y="2640"/>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A</a:t>
              </a:r>
              <a:endParaRPr lang="en-US" altLang="en-US">
                <a:latin typeface="Times New Roman" panose="02020603050405020304" pitchFamily="18" charset="0"/>
              </a:endParaRPr>
            </a:p>
          </p:txBody>
        </p:sp>
        <p:sp>
          <p:nvSpPr>
            <p:cNvPr id="11311" name="Oval 47"/>
            <p:cNvSpPr>
              <a:spLocks noChangeArrowheads="1"/>
            </p:cNvSpPr>
            <p:nvPr/>
          </p:nvSpPr>
          <p:spPr bwMode="auto">
            <a:xfrm>
              <a:off x="3984" y="2640"/>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B</a:t>
              </a:r>
              <a:endParaRPr lang="en-US" altLang="en-US">
                <a:latin typeface="Times New Roman" panose="02020603050405020304" pitchFamily="18" charset="0"/>
              </a:endParaRPr>
            </a:p>
          </p:txBody>
        </p:sp>
        <p:sp>
          <p:nvSpPr>
            <p:cNvPr id="11312" name="Oval 48"/>
            <p:cNvSpPr>
              <a:spLocks noChangeArrowheads="1"/>
            </p:cNvSpPr>
            <p:nvPr/>
          </p:nvSpPr>
          <p:spPr bwMode="auto">
            <a:xfrm>
              <a:off x="3024" y="3504"/>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E</a:t>
              </a:r>
              <a:endParaRPr lang="en-US" altLang="en-US">
                <a:latin typeface="Times New Roman" panose="02020603050405020304" pitchFamily="18" charset="0"/>
              </a:endParaRPr>
            </a:p>
          </p:txBody>
        </p:sp>
        <p:sp>
          <p:nvSpPr>
            <p:cNvPr id="11313" name="Oval 49"/>
            <p:cNvSpPr>
              <a:spLocks noChangeArrowheads="1"/>
            </p:cNvSpPr>
            <p:nvPr/>
          </p:nvSpPr>
          <p:spPr bwMode="auto">
            <a:xfrm>
              <a:off x="3984" y="3504"/>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D</a:t>
              </a:r>
              <a:endParaRPr lang="en-US" altLang="en-US">
                <a:latin typeface="Times New Roman" panose="02020603050405020304" pitchFamily="18" charset="0"/>
              </a:endParaRPr>
            </a:p>
          </p:txBody>
        </p:sp>
        <p:sp>
          <p:nvSpPr>
            <p:cNvPr id="11314" name="Oval 50"/>
            <p:cNvSpPr>
              <a:spLocks noChangeArrowheads="1"/>
            </p:cNvSpPr>
            <p:nvPr/>
          </p:nvSpPr>
          <p:spPr bwMode="auto">
            <a:xfrm>
              <a:off x="3504" y="3072"/>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F</a:t>
              </a:r>
              <a:endParaRPr lang="en-US" altLang="en-US">
                <a:latin typeface="Times New Roman" panose="02020603050405020304" pitchFamily="18" charset="0"/>
              </a:endParaRPr>
            </a:p>
          </p:txBody>
        </p:sp>
        <p:sp>
          <p:nvSpPr>
            <p:cNvPr id="11315" name="Oval 51"/>
            <p:cNvSpPr>
              <a:spLocks noChangeArrowheads="1"/>
            </p:cNvSpPr>
            <p:nvPr/>
          </p:nvSpPr>
          <p:spPr bwMode="auto">
            <a:xfrm>
              <a:off x="4416" y="3072"/>
              <a:ext cx="240" cy="240"/>
            </a:xfrm>
            <a:prstGeom prst="ellipse">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Verdana" panose="020B0604030504040204" pitchFamily="34" charset="0"/>
                </a:rPr>
                <a:t>C</a:t>
              </a:r>
              <a:endParaRPr lang="en-US" altLang="en-US">
                <a:latin typeface="Times New Roman" panose="02020603050405020304" pitchFamily="18" charset="0"/>
              </a:endParaRPr>
            </a:p>
          </p:txBody>
        </p:sp>
        <p:sp>
          <p:nvSpPr>
            <p:cNvPr id="11316" name="Text Box 52"/>
            <p:cNvSpPr txBox="1">
              <a:spLocks noChangeArrowheads="1"/>
            </p:cNvSpPr>
            <p:nvPr/>
          </p:nvSpPr>
          <p:spPr bwMode="auto">
            <a:xfrm>
              <a:off x="3504" y="2544"/>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16</a:t>
              </a:r>
              <a:endParaRPr lang="en-US" altLang="en-US" sz="2000">
                <a:latin typeface="Verdana" panose="020B0604030504040204" pitchFamily="34" charset="0"/>
              </a:endParaRPr>
            </a:p>
          </p:txBody>
        </p:sp>
        <p:sp>
          <p:nvSpPr>
            <p:cNvPr id="11318" name="Line 54"/>
            <p:cNvSpPr>
              <a:spLocks noChangeShapeType="1"/>
            </p:cNvSpPr>
            <p:nvPr/>
          </p:nvSpPr>
          <p:spPr bwMode="auto">
            <a:xfrm>
              <a:off x="3264" y="2736"/>
              <a:ext cx="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19" name="Line 55"/>
            <p:cNvSpPr>
              <a:spLocks noChangeShapeType="1"/>
            </p:cNvSpPr>
            <p:nvPr/>
          </p:nvSpPr>
          <p:spPr bwMode="auto">
            <a:xfrm>
              <a:off x="4128" y="2880"/>
              <a:ext cx="0" cy="624"/>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20" name="Line 56"/>
            <p:cNvSpPr>
              <a:spLocks noChangeShapeType="1"/>
            </p:cNvSpPr>
            <p:nvPr/>
          </p:nvSpPr>
          <p:spPr bwMode="auto">
            <a:xfrm>
              <a:off x="3264" y="3648"/>
              <a:ext cx="720" cy="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24" name="Line 60"/>
            <p:cNvSpPr>
              <a:spLocks noChangeShapeType="1"/>
            </p:cNvSpPr>
            <p:nvPr/>
          </p:nvSpPr>
          <p:spPr bwMode="auto">
            <a:xfrm flipH="1">
              <a:off x="3696" y="2832"/>
              <a:ext cx="288" cy="240"/>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26" name="Line 62"/>
            <p:cNvSpPr>
              <a:spLocks noChangeShapeType="1"/>
            </p:cNvSpPr>
            <p:nvPr/>
          </p:nvSpPr>
          <p:spPr bwMode="auto">
            <a:xfrm>
              <a:off x="4224" y="2784"/>
              <a:ext cx="240" cy="288"/>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329" name="Text Box 65"/>
            <p:cNvSpPr txBox="1">
              <a:spLocks noChangeArrowheads="1"/>
            </p:cNvSpPr>
            <p:nvPr/>
          </p:nvSpPr>
          <p:spPr bwMode="auto">
            <a:xfrm>
              <a:off x="3648" y="2745"/>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11</a:t>
              </a:r>
              <a:endParaRPr lang="en-US" altLang="en-US" sz="2000">
                <a:latin typeface="Verdana" panose="020B0604030504040204" pitchFamily="34" charset="0"/>
              </a:endParaRPr>
            </a:p>
          </p:txBody>
        </p:sp>
        <p:sp>
          <p:nvSpPr>
            <p:cNvPr id="11332" name="Text Box 68"/>
            <p:cNvSpPr txBox="1">
              <a:spLocks noChangeArrowheads="1"/>
            </p:cNvSpPr>
            <p:nvPr/>
          </p:nvSpPr>
          <p:spPr bwMode="auto">
            <a:xfrm>
              <a:off x="3504" y="345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18</a:t>
              </a:r>
              <a:endParaRPr lang="en-US" altLang="en-US" sz="2000">
                <a:latin typeface="Verdana" panose="020B0604030504040204" pitchFamily="34" charset="0"/>
              </a:endParaRPr>
            </a:p>
          </p:txBody>
        </p:sp>
        <p:sp>
          <p:nvSpPr>
            <p:cNvPr id="11334" name="Text Box 70"/>
            <p:cNvSpPr txBox="1">
              <a:spLocks noChangeArrowheads="1"/>
            </p:cNvSpPr>
            <p:nvPr/>
          </p:nvSpPr>
          <p:spPr bwMode="auto">
            <a:xfrm>
              <a:off x="4272" y="273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6</a:t>
              </a:r>
              <a:endParaRPr lang="en-US" altLang="en-US" sz="2000">
                <a:latin typeface="Verdana" panose="020B0604030504040204" pitchFamily="34" charset="0"/>
              </a:endParaRPr>
            </a:p>
          </p:txBody>
        </p:sp>
        <p:sp>
          <p:nvSpPr>
            <p:cNvPr id="11335" name="Text Box 71"/>
            <p:cNvSpPr txBox="1">
              <a:spLocks noChangeArrowheads="1"/>
            </p:cNvSpPr>
            <p:nvPr/>
          </p:nvSpPr>
          <p:spPr bwMode="auto">
            <a:xfrm>
              <a:off x="3936" y="2976"/>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a:latin typeface="Verdana" panose="020B0604030504040204" pitchFamily="34" charset="0"/>
                </a:rPr>
                <a:t>5</a:t>
              </a:r>
              <a:endParaRPr lang="en-US" altLang="en-US" sz="2000">
                <a:latin typeface="Verdana" panose="020B0604030504040204" pitchFamily="34" charset="0"/>
              </a:endParaRPr>
            </a:p>
          </p:txBody>
        </p:sp>
        <p:sp>
          <p:nvSpPr>
            <p:cNvPr id="11337" name="Rectangle 73"/>
            <p:cNvSpPr>
              <a:spLocks noChangeArrowheads="1"/>
            </p:cNvSpPr>
            <p:nvPr/>
          </p:nvSpPr>
          <p:spPr bwMode="auto">
            <a:xfrm>
              <a:off x="2798" y="3782"/>
              <a:ext cx="20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latin typeface="Times New Roman" panose="02020603050405020304" pitchFamily="18" charset="0"/>
                </a:rPr>
                <a:t>A minimum-cost spanning tree</a:t>
              </a:r>
            </a:p>
          </p:txBody>
        </p:sp>
      </p:grpSp>
    </p:spTree>
    <p:extLst>
      <p:ext uri="{BB962C8B-B14F-4D97-AF65-F5344CB8AC3E}">
        <p14:creationId xmlns:p14="http://schemas.microsoft.com/office/powerpoint/2010/main" val="1734556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1338"/>
                                        </p:tgtEl>
                                        <p:attrNameLst>
                                          <p:attrName>style.visibility</p:attrName>
                                        </p:attrNameLst>
                                      </p:cBhvr>
                                      <p:to>
                                        <p:strVal val="visible"/>
                                      </p:to>
                                    </p:set>
                                    <p:animEffect transition="in" filter="dissolve">
                                      <p:cBhvr>
                                        <p:cTn id="7" dur="500"/>
                                        <p:tgtEl>
                                          <p:spTgt spid="11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1339"/>
                                        </p:tgtEl>
                                        <p:attrNameLst>
                                          <p:attrName>style.visibility</p:attrName>
                                        </p:attrNameLst>
                                      </p:cBhvr>
                                      <p:to>
                                        <p:strVal val="visible"/>
                                      </p:to>
                                    </p:set>
                                    <p:animEffect transition="in" filter="dissolve">
                                      <p:cBhvr>
                                        <p:cTn id="12" dur="500"/>
                                        <p:tgtEl>
                                          <p:spTgt spid="11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cs typeface="Times New Roman" panose="02020603050405020304" pitchFamily="18" charset="0"/>
              </a:rPr>
              <a:t>Formal definition of graphs</a:t>
            </a:r>
            <a:endParaRPr lang="en-US" altLang="en-US">
              <a:latin typeface="Courier New" panose="02070309020205020404" pitchFamily="49" charset="0"/>
              <a:cs typeface="Courier New" panose="02070309020205020404" pitchFamily="49" charset="0"/>
            </a:endParaRPr>
          </a:p>
        </p:txBody>
      </p:sp>
      <p:sp>
        <p:nvSpPr>
          <p:cNvPr id="41987" name="Rectangle 3"/>
          <p:cNvSpPr>
            <a:spLocks noGrp="1" noChangeArrowheads="1"/>
          </p:cNvSpPr>
          <p:nvPr>
            <p:ph type="body" idx="1"/>
          </p:nvPr>
        </p:nvSpPr>
        <p:spPr/>
        <p:txBody>
          <a:bodyPr/>
          <a:lstStyle/>
          <a:p>
            <a:r>
              <a:rPr lang="en-US" altLang="en-US">
                <a:cs typeface="Times New Roman" panose="02020603050405020304" pitchFamily="18" charset="0"/>
              </a:rPr>
              <a:t>A graph </a:t>
            </a:r>
            <a:r>
              <a:rPr lang="en-US" altLang="en-US" i="1">
                <a:cs typeface="Times New Roman" panose="02020603050405020304" pitchFamily="18" charset="0"/>
              </a:rPr>
              <a:t>G</a:t>
            </a:r>
            <a:r>
              <a:rPr lang="en-US" altLang="en-US">
                <a:cs typeface="Times New Roman" panose="02020603050405020304" pitchFamily="18" charset="0"/>
              </a:rPr>
              <a:t> is defined as follows:</a:t>
            </a:r>
            <a:endParaRPr lang="en-US" altLang="en-US">
              <a:latin typeface="Courier New" panose="02070309020205020404" pitchFamily="49" charset="0"/>
              <a:cs typeface="Courier New" panose="02070309020205020404" pitchFamily="49" charset="0"/>
            </a:endParaRPr>
          </a:p>
          <a:p>
            <a:pPr>
              <a:buFontTx/>
              <a:buNone/>
            </a:pPr>
            <a:r>
              <a:rPr lang="es-ES_tradnl" altLang="en-US">
                <a:cs typeface="Times New Roman" panose="02020603050405020304" pitchFamily="18" charset="0"/>
              </a:rPr>
              <a:t>				</a:t>
            </a:r>
            <a:r>
              <a:rPr lang="es-ES_tradnl" altLang="en-US" i="1">
                <a:cs typeface="Times New Roman" panose="02020603050405020304" pitchFamily="18" charset="0"/>
              </a:rPr>
              <a:t>G=(V,E)</a:t>
            </a:r>
            <a:endParaRPr lang="en-US" altLang="en-US">
              <a:latin typeface="Courier New" panose="02070309020205020404" pitchFamily="49" charset="0"/>
              <a:cs typeface="Courier New" panose="02070309020205020404" pitchFamily="49" charset="0"/>
            </a:endParaRPr>
          </a:p>
          <a:p>
            <a:pPr>
              <a:buFontTx/>
              <a:buNone/>
            </a:pPr>
            <a:r>
              <a:rPr lang="en-US" altLang="en-US">
                <a:cs typeface="Times New Roman" panose="02020603050405020304" pitchFamily="18" charset="0"/>
              </a:rPr>
              <a:t>		</a:t>
            </a:r>
            <a:r>
              <a:rPr lang="en-US" altLang="en-US" i="1">
                <a:cs typeface="Times New Roman" panose="02020603050405020304" pitchFamily="18" charset="0"/>
              </a:rPr>
              <a:t>V(G):</a:t>
            </a:r>
            <a:r>
              <a:rPr lang="en-US" altLang="en-US">
                <a:cs typeface="Times New Roman" panose="02020603050405020304" pitchFamily="18" charset="0"/>
              </a:rPr>
              <a:t> a finite, nonempty set of vertices</a:t>
            </a:r>
            <a:endParaRPr lang="en-US" altLang="en-US">
              <a:latin typeface="Courier New" panose="02070309020205020404" pitchFamily="49" charset="0"/>
              <a:cs typeface="Courier New" panose="02070309020205020404" pitchFamily="49" charset="0"/>
            </a:endParaRPr>
          </a:p>
          <a:p>
            <a:pPr>
              <a:buFontTx/>
              <a:buNone/>
            </a:pPr>
            <a:r>
              <a:rPr lang="en-US" altLang="en-US">
                <a:cs typeface="Times New Roman" panose="02020603050405020304" pitchFamily="18" charset="0"/>
              </a:rPr>
              <a:t>		</a:t>
            </a:r>
            <a:r>
              <a:rPr lang="en-US" altLang="en-US" i="1">
                <a:cs typeface="Times New Roman" panose="02020603050405020304" pitchFamily="18" charset="0"/>
              </a:rPr>
              <a:t>E(G):</a:t>
            </a:r>
            <a:r>
              <a:rPr lang="en-US" altLang="en-US">
                <a:cs typeface="Times New Roman" panose="02020603050405020304" pitchFamily="18" charset="0"/>
              </a:rPr>
              <a:t> a set of edges (pairs of vertices)</a:t>
            </a:r>
            <a:endParaRPr lang="en-US" altLang="en-US">
              <a:latin typeface="Courier New" panose="02070309020205020404" pitchFamily="49" charset="0"/>
              <a:cs typeface="Courier New" panose="02070309020205020404" pitchFamily="49" charset="0"/>
            </a:endParaRPr>
          </a:p>
          <a:p>
            <a:endParaRPr lang="en-US" altLang="en-US"/>
          </a:p>
        </p:txBody>
      </p:sp>
    </p:spTree>
    <p:extLst>
      <p:ext uri="{BB962C8B-B14F-4D97-AF65-F5344CB8AC3E}">
        <p14:creationId xmlns:p14="http://schemas.microsoft.com/office/powerpoint/2010/main" val="2364992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a:t>MST</a:t>
            </a:r>
          </a:p>
        </p:txBody>
      </p:sp>
      <p:sp>
        <p:nvSpPr>
          <p:cNvPr id="37891" name="Rectangle 3"/>
          <p:cNvSpPr>
            <a:spLocks noGrp="1" noChangeArrowheads="1"/>
          </p:cNvSpPr>
          <p:nvPr>
            <p:ph type="body" idx="1"/>
          </p:nvPr>
        </p:nvSpPr>
        <p:spPr/>
        <p:txBody>
          <a:bodyPr/>
          <a:lstStyle/>
          <a:p>
            <a:r>
              <a:rPr lang="en-US" altLang="en-US"/>
              <a:t>A minimum spanning tree connects all nodes in a given graph</a:t>
            </a:r>
          </a:p>
          <a:p>
            <a:r>
              <a:rPr lang="en-US" altLang="en-US"/>
              <a:t>A MST must be a connected and undirected graph</a:t>
            </a:r>
          </a:p>
          <a:p>
            <a:r>
              <a:rPr lang="en-US" altLang="en-US"/>
              <a:t>A MST can have weighted edges</a:t>
            </a:r>
          </a:p>
          <a:p>
            <a:r>
              <a:rPr lang="en-US" altLang="en-US"/>
              <a:t>Multiple MSTs can exist within a given undirected graph</a:t>
            </a:r>
          </a:p>
        </p:txBody>
      </p:sp>
    </p:spTree>
    <p:extLst>
      <p:ext uri="{BB962C8B-B14F-4D97-AF65-F5344CB8AC3E}">
        <p14:creationId xmlns:p14="http://schemas.microsoft.com/office/powerpoint/2010/main" val="1494932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a:t>More about Multiple MSTs</a:t>
            </a:r>
          </a:p>
        </p:txBody>
      </p:sp>
      <p:sp>
        <p:nvSpPr>
          <p:cNvPr id="38915" name="Rectangle 3"/>
          <p:cNvSpPr>
            <a:spLocks noGrp="1" noChangeArrowheads="1"/>
          </p:cNvSpPr>
          <p:nvPr>
            <p:ph type="body" idx="1"/>
          </p:nvPr>
        </p:nvSpPr>
        <p:spPr/>
        <p:txBody>
          <a:bodyPr/>
          <a:lstStyle/>
          <a:p>
            <a:r>
              <a:rPr lang="en-US" altLang="en-US"/>
              <a:t>Multiple MSTs can be generated depending on which algorithm is used</a:t>
            </a:r>
          </a:p>
          <a:p>
            <a:r>
              <a:rPr lang="en-US" altLang="en-US"/>
              <a:t>If you wish to have an MST start at a specific node</a:t>
            </a:r>
          </a:p>
          <a:p>
            <a:r>
              <a:rPr lang="en-US" altLang="en-US"/>
              <a:t>However, if there are weighted edges and all weighted edges are unique, only one MST will exist</a:t>
            </a:r>
          </a:p>
        </p:txBody>
      </p:sp>
    </p:spTree>
    <p:extLst>
      <p:ext uri="{BB962C8B-B14F-4D97-AF65-F5344CB8AC3E}">
        <p14:creationId xmlns:p14="http://schemas.microsoft.com/office/powerpoint/2010/main" val="2145871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39B6352-E65C-4F8F-BADA-12F19EED90FE}" type="slidenum">
              <a:rPr lang="en-US" altLang="en-US"/>
              <a:pPr/>
              <a:t>52</a:t>
            </a:fld>
            <a:endParaRPr lang="en-US" altLang="en-US"/>
          </a:p>
        </p:txBody>
      </p:sp>
      <p:sp>
        <p:nvSpPr>
          <p:cNvPr id="46082" name="Rectangle 2"/>
          <p:cNvSpPr>
            <a:spLocks noGrp="1" noChangeArrowheads="1"/>
          </p:cNvSpPr>
          <p:nvPr>
            <p:ph type="title"/>
          </p:nvPr>
        </p:nvSpPr>
        <p:spPr/>
        <p:txBody>
          <a:bodyPr/>
          <a:lstStyle/>
          <a:p>
            <a:r>
              <a:rPr lang="en-US" altLang="en-US"/>
              <a:t>Finding spanning trees</a:t>
            </a:r>
          </a:p>
        </p:txBody>
      </p:sp>
      <p:sp>
        <p:nvSpPr>
          <p:cNvPr id="46083" name="Rectangle 3"/>
          <p:cNvSpPr>
            <a:spLocks noGrp="1" noChangeArrowheads="1"/>
          </p:cNvSpPr>
          <p:nvPr>
            <p:ph type="body" idx="1"/>
          </p:nvPr>
        </p:nvSpPr>
        <p:spPr>
          <a:xfrm>
            <a:off x="381000" y="1371600"/>
            <a:ext cx="8382000" cy="4760913"/>
          </a:xfrm>
        </p:spPr>
        <p:txBody>
          <a:bodyPr/>
          <a:lstStyle/>
          <a:p>
            <a:r>
              <a:rPr lang="en-US" altLang="en-US" sz="2400"/>
              <a:t>There are two basic algorithms for finding minimum-cost spanning trees, and both are greedy algorithms</a:t>
            </a:r>
            <a:br>
              <a:rPr lang="en-US" altLang="en-US" sz="2400"/>
            </a:br>
            <a:endParaRPr lang="en-US" altLang="en-US" sz="2400"/>
          </a:p>
          <a:p>
            <a:r>
              <a:rPr lang="en-US" altLang="en-US" sz="2400" b="1"/>
              <a:t>Kruskal’s algorithm: </a:t>
            </a:r>
            <a:r>
              <a:rPr lang="en-US" altLang="en-US" sz="2400"/>
              <a:t>Start with </a:t>
            </a:r>
            <a:r>
              <a:rPr lang="en-US" altLang="en-US" sz="2400" i="1"/>
              <a:t>no</a:t>
            </a:r>
            <a:r>
              <a:rPr lang="en-US" altLang="en-US" sz="2400"/>
              <a:t> nodes or edges in the spanning tree, and repeatedly add the cheapest edge that does not create a cycle</a:t>
            </a:r>
          </a:p>
          <a:p>
            <a:pPr lvl="1"/>
            <a:r>
              <a:rPr lang="en-US" altLang="en-US" sz="2000"/>
              <a:t>Here, we consider the spanning tree to consist of edges only</a:t>
            </a:r>
            <a:br>
              <a:rPr lang="en-US" altLang="en-US" sz="2000"/>
            </a:br>
            <a:endParaRPr lang="en-US" altLang="en-US" sz="2000"/>
          </a:p>
          <a:p>
            <a:r>
              <a:rPr lang="en-US" altLang="en-US" sz="2400" b="1"/>
              <a:t>Prim’s algorithm: </a:t>
            </a:r>
            <a:r>
              <a:rPr lang="en-US" altLang="en-US" sz="2400"/>
              <a:t>Start with any </a:t>
            </a:r>
            <a:r>
              <a:rPr lang="en-US" altLang="en-US" sz="2400" i="1"/>
              <a:t>one node</a:t>
            </a:r>
            <a:r>
              <a:rPr lang="en-US" altLang="en-US" sz="2400"/>
              <a:t> in the spanning tree, and repeatedly add the cheapest edge, and the node it leads to, for which the node is not already in the spanning tree.</a:t>
            </a:r>
          </a:p>
          <a:p>
            <a:pPr lvl="1"/>
            <a:r>
              <a:rPr lang="en-US" altLang="en-US" sz="2000"/>
              <a:t>Here, we consider the spanning tree to consist of both nodes and edges</a:t>
            </a:r>
          </a:p>
        </p:txBody>
      </p:sp>
    </p:spTree>
    <p:extLst>
      <p:ext uri="{BB962C8B-B14F-4D97-AF65-F5344CB8AC3E}">
        <p14:creationId xmlns:p14="http://schemas.microsoft.com/office/powerpoint/2010/main" val="4080044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62D0BED-3A82-437F-BD35-3E72E0BA9431}" type="slidenum">
              <a:rPr lang="en-US" altLang="en-US"/>
              <a:pPr/>
              <a:t>53</a:t>
            </a:fld>
            <a:endParaRPr lang="en-US" altLang="en-US"/>
          </a:p>
        </p:txBody>
      </p:sp>
      <p:sp>
        <p:nvSpPr>
          <p:cNvPr id="13314" name="Rectangle 2"/>
          <p:cNvSpPr>
            <a:spLocks noGrp="1" noChangeArrowheads="1"/>
          </p:cNvSpPr>
          <p:nvPr>
            <p:ph type="title"/>
          </p:nvPr>
        </p:nvSpPr>
        <p:spPr/>
        <p:txBody>
          <a:bodyPr/>
          <a:lstStyle/>
          <a:p>
            <a:r>
              <a:rPr lang="en-US" altLang="en-US" dirty="0"/>
              <a:t>Prim’s algorithm </a:t>
            </a:r>
            <a:r>
              <a:rPr lang="en-US" altLang="en-US" dirty="0" err="1"/>
              <a:t>Algo</a:t>
            </a:r>
            <a:endParaRPr lang="en-US" altLang="en-US" dirty="0"/>
          </a:p>
        </p:txBody>
      </p:sp>
      <p:sp>
        <p:nvSpPr>
          <p:cNvPr id="13315" name="Rectangle 3"/>
          <p:cNvSpPr>
            <a:spLocks noGrp="1" noChangeArrowheads="1"/>
          </p:cNvSpPr>
          <p:nvPr>
            <p:ph type="body" idx="1"/>
          </p:nvPr>
        </p:nvSpPr>
        <p:spPr>
          <a:xfrm>
            <a:off x="381000" y="1371600"/>
            <a:ext cx="8574088" cy="5181600"/>
          </a:xfrm>
        </p:spPr>
        <p:txBody>
          <a:bodyPr>
            <a:normAutofit lnSpcReduction="10000"/>
          </a:bodyPr>
          <a:lstStyle/>
          <a:p>
            <a:pPr>
              <a:buClr>
                <a:srgbClr val="FFFF99"/>
              </a:buClr>
              <a:buFontTx/>
              <a:buChar char=" "/>
            </a:pPr>
            <a:r>
              <a:rPr lang="en-US" altLang="en-US" sz="2000">
                <a:solidFill>
                  <a:schemeClr val="accent2"/>
                </a:solidFill>
                <a:latin typeface="Verdana" panose="020B0604030504040204" pitchFamily="34" charset="0"/>
              </a:rPr>
              <a:t>T = a spanning tree containing a single node s;</a:t>
            </a:r>
            <a:br>
              <a:rPr lang="en-US" altLang="en-US" sz="2000">
                <a:solidFill>
                  <a:schemeClr val="accent2"/>
                </a:solidFill>
                <a:latin typeface="Verdana" panose="020B0604030504040204" pitchFamily="34" charset="0"/>
              </a:rPr>
            </a:br>
            <a:r>
              <a:rPr lang="en-US" altLang="en-US" sz="2000">
                <a:solidFill>
                  <a:schemeClr val="accent2"/>
                </a:solidFill>
                <a:latin typeface="Verdana" panose="020B0604030504040204" pitchFamily="34" charset="0"/>
              </a:rPr>
              <a:t>E = set of edges adjacent to s;</a:t>
            </a:r>
            <a:br>
              <a:rPr lang="en-US" altLang="en-US" sz="2000">
                <a:solidFill>
                  <a:schemeClr val="accent2"/>
                </a:solidFill>
                <a:latin typeface="Verdana" panose="020B0604030504040204" pitchFamily="34" charset="0"/>
              </a:rPr>
            </a:br>
            <a:r>
              <a:rPr lang="en-US" altLang="en-US" sz="2000">
                <a:solidFill>
                  <a:schemeClr val="accent2"/>
                </a:solidFill>
                <a:latin typeface="Verdana" panose="020B0604030504040204" pitchFamily="34" charset="0"/>
              </a:rPr>
              <a:t>while T does not contain all the nodes {</a:t>
            </a:r>
          </a:p>
          <a:p>
            <a:pPr lvl="1">
              <a:buClr>
                <a:srgbClr val="FFFF99"/>
              </a:buClr>
              <a:buFontTx/>
              <a:buChar char=" "/>
            </a:pPr>
            <a:r>
              <a:rPr lang="en-US" altLang="en-US" sz="2000">
                <a:solidFill>
                  <a:schemeClr val="accent2"/>
                </a:solidFill>
                <a:latin typeface="Verdana" panose="020B0604030504040204" pitchFamily="34" charset="0"/>
              </a:rPr>
              <a:t>remove an edge (v, w) of lowest cost from E</a:t>
            </a:r>
          </a:p>
          <a:p>
            <a:pPr lvl="1">
              <a:buClr>
                <a:srgbClr val="FFFF99"/>
              </a:buClr>
              <a:buFontTx/>
              <a:buChar char=" "/>
            </a:pPr>
            <a:r>
              <a:rPr lang="en-US" altLang="en-US" sz="2000">
                <a:solidFill>
                  <a:schemeClr val="accent2"/>
                </a:solidFill>
                <a:latin typeface="Verdana" panose="020B0604030504040204" pitchFamily="34" charset="0"/>
              </a:rPr>
              <a:t>if w is already in T then discard edge (v, w)</a:t>
            </a:r>
          </a:p>
          <a:p>
            <a:pPr lvl="1">
              <a:buClr>
                <a:srgbClr val="FFFF99"/>
              </a:buClr>
              <a:buFontTx/>
              <a:buChar char=" "/>
            </a:pPr>
            <a:r>
              <a:rPr lang="en-US" altLang="en-US" sz="2000">
                <a:solidFill>
                  <a:schemeClr val="accent2"/>
                </a:solidFill>
                <a:latin typeface="Verdana" panose="020B0604030504040204" pitchFamily="34" charset="0"/>
              </a:rPr>
              <a:t>else {</a:t>
            </a:r>
          </a:p>
          <a:p>
            <a:pPr lvl="2">
              <a:buClr>
                <a:srgbClr val="FFFF99"/>
              </a:buClr>
              <a:buFontTx/>
              <a:buChar char=" "/>
            </a:pPr>
            <a:r>
              <a:rPr lang="en-US" altLang="en-US">
                <a:solidFill>
                  <a:schemeClr val="accent2"/>
                </a:solidFill>
                <a:latin typeface="Verdana" panose="020B0604030504040204" pitchFamily="34" charset="0"/>
              </a:rPr>
              <a:t>add edge (v, w) and node w to T</a:t>
            </a:r>
          </a:p>
          <a:p>
            <a:pPr lvl="2">
              <a:buClr>
                <a:srgbClr val="FFFF99"/>
              </a:buClr>
              <a:buFontTx/>
              <a:buChar char=" "/>
            </a:pPr>
            <a:r>
              <a:rPr lang="en-US" altLang="en-US">
                <a:solidFill>
                  <a:schemeClr val="accent2"/>
                </a:solidFill>
                <a:latin typeface="Verdana" panose="020B0604030504040204" pitchFamily="34" charset="0"/>
              </a:rPr>
              <a:t>add to E the edges adjacent to w</a:t>
            </a:r>
          </a:p>
          <a:p>
            <a:pPr lvl="1">
              <a:buClr>
                <a:srgbClr val="FFFF99"/>
              </a:buClr>
              <a:buFontTx/>
              <a:buChar char=" "/>
            </a:pPr>
            <a:r>
              <a:rPr lang="en-US" altLang="en-US" sz="2000">
                <a:solidFill>
                  <a:schemeClr val="accent2"/>
                </a:solidFill>
                <a:latin typeface="Verdana" panose="020B0604030504040204" pitchFamily="34" charset="0"/>
              </a:rPr>
              <a:t>}</a:t>
            </a:r>
          </a:p>
          <a:p>
            <a:pPr>
              <a:buClr>
                <a:srgbClr val="FFFF99"/>
              </a:buClr>
              <a:buFontTx/>
              <a:buChar char=" "/>
            </a:pPr>
            <a:r>
              <a:rPr lang="en-US" altLang="en-US" sz="2000">
                <a:solidFill>
                  <a:schemeClr val="accent2"/>
                </a:solidFill>
                <a:latin typeface="Verdana" panose="020B0604030504040204" pitchFamily="34" charset="0"/>
              </a:rPr>
              <a:t>}</a:t>
            </a:r>
            <a:endParaRPr lang="en-US" altLang="en-US" sz="2400">
              <a:solidFill>
                <a:schemeClr val="accent2"/>
              </a:solidFill>
              <a:latin typeface="Verdana" panose="020B0604030504040204" pitchFamily="34" charset="0"/>
            </a:endParaRPr>
          </a:p>
          <a:p>
            <a:r>
              <a:rPr lang="en-US" altLang="en-US" sz="2400"/>
              <a:t>An edge of lowest cost can be found with a priority queue</a:t>
            </a:r>
            <a:endParaRPr lang="en-US" altLang="en-US" sz="2400">
              <a:solidFill>
                <a:srgbClr val="FFFF99"/>
              </a:solidFill>
              <a:latin typeface="Verdana" panose="020B0604030504040204" pitchFamily="34" charset="0"/>
            </a:endParaRPr>
          </a:p>
          <a:p>
            <a:r>
              <a:rPr lang="en-US" altLang="en-US" sz="2400"/>
              <a:t>Testing for a cycle is automatic</a:t>
            </a:r>
          </a:p>
          <a:p>
            <a:pPr lvl="1"/>
            <a:r>
              <a:rPr lang="en-US" altLang="en-US" sz="2000"/>
              <a:t>Hence, Prim’s algorithm is far simpler to implement than Kruskal’s algorithm</a:t>
            </a:r>
          </a:p>
        </p:txBody>
      </p:sp>
    </p:spTree>
    <p:extLst>
      <p:ext uri="{BB962C8B-B14F-4D97-AF65-F5344CB8AC3E}">
        <p14:creationId xmlns:p14="http://schemas.microsoft.com/office/powerpoint/2010/main" val="2586526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a:t>Prim’s Algorithm</a:t>
            </a:r>
          </a:p>
        </p:txBody>
      </p:sp>
      <p:sp>
        <p:nvSpPr>
          <p:cNvPr id="46083" name="Rectangle 3"/>
          <p:cNvSpPr>
            <a:spLocks noGrp="1" noChangeArrowheads="1"/>
          </p:cNvSpPr>
          <p:nvPr>
            <p:ph type="body" idx="1"/>
          </p:nvPr>
        </p:nvSpPr>
        <p:spPr/>
        <p:txBody>
          <a:bodyPr/>
          <a:lstStyle/>
          <a:p>
            <a:r>
              <a:rPr lang="en-US" altLang="en-US"/>
              <a:t>Initially discovered in 1930 by Vojtěch Jarník, then rediscovered in 1957 by Robert C. Prim</a:t>
            </a:r>
          </a:p>
          <a:p>
            <a:r>
              <a:rPr lang="en-US" altLang="en-US"/>
              <a:t>Similar to Dijkstra’s Algorithm regarding a connected graph</a:t>
            </a:r>
          </a:p>
          <a:p>
            <a:r>
              <a:rPr lang="en-US" altLang="en-US"/>
              <a:t>Starts off by picking any node within the graph and growing from there</a:t>
            </a:r>
          </a:p>
        </p:txBody>
      </p:sp>
    </p:spTree>
    <p:extLst>
      <p:ext uri="{BB962C8B-B14F-4D97-AF65-F5344CB8AC3E}">
        <p14:creationId xmlns:p14="http://schemas.microsoft.com/office/powerpoint/2010/main" val="249138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a:t>Prim’s Algorithm Cont.</a:t>
            </a:r>
          </a:p>
        </p:txBody>
      </p:sp>
      <p:sp>
        <p:nvSpPr>
          <p:cNvPr id="47107" name="Rectangle 3"/>
          <p:cNvSpPr>
            <a:spLocks noGrp="1" noChangeArrowheads="1"/>
          </p:cNvSpPr>
          <p:nvPr>
            <p:ph type="body" idx="1"/>
          </p:nvPr>
        </p:nvSpPr>
        <p:spPr/>
        <p:txBody>
          <a:bodyPr/>
          <a:lstStyle/>
          <a:p>
            <a:pPr>
              <a:lnSpc>
                <a:spcPct val="90000"/>
              </a:lnSpc>
            </a:pPr>
            <a:r>
              <a:rPr lang="en-US" altLang="en-US"/>
              <a:t>Label the starting node, A, with a 0 and all others with infinite</a:t>
            </a:r>
          </a:p>
          <a:p>
            <a:pPr>
              <a:lnSpc>
                <a:spcPct val="90000"/>
              </a:lnSpc>
            </a:pPr>
            <a:r>
              <a:rPr lang="en-US" altLang="en-US"/>
              <a:t>Starting from A, update all the connected nodes’ labels to A with their weighted edges if it less than the labeled value</a:t>
            </a:r>
          </a:p>
          <a:p>
            <a:pPr>
              <a:lnSpc>
                <a:spcPct val="90000"/>
              </a:lnSpc>
            </a:pPr>
            <a:r>
              <a:rPr lang="en-US" altLang="en-US"/>
              <a:t>Find the next smallest label and update the corresponding connecting nodes</a:t>
            </a:r>
          </a:p>
          <a:p>
            <a:pPr>
              <a:lnSpc>
                <a:spcPct val="90000"/>
              </a:lnSpc>
            </a:pPr>
            <a:r>
              <a:rPr lang="en-US" altLang="en-US"/>
              <a:t>Repeat until all the nodes have been visited</a:t>
            </a:r>
          </a:p>
        </p:txBody>
      </p:sp>
    </p:spTree>
    <p:extLst>
      <p:ext uri="{BB962C8B-B14F-4D97-AF65-F5344CB8AC3E}">
        <p14:creationId xmlns:p14="http://schemas.microsoft.com/office/powerpoint/2010/main" val="250362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Grp="1" noChangeArrowheads="1"/>
          </p:cNvSpPr>
          <p:nvPr>
            <p:ph type="title"/>
          </p:nvPr>
        </p:nvSpPr>
        <p:spPr/>
        <p:txBody>
          <a:bodyPr/>
          <a:lstStyle/>
          <a:p>
            <a:r>
              <a:rPr lang="en-US" altLang="en-US"/>
              <a:t>Prim’s Algorithm Example</a:t>
            </a:r>
          </a:p>
        </p:txBody>
      </p:sp>
      <p:pic>
        <p:nvPicPr>
          <p:cNvPr id="4813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9400" y="1600200"/>
            <a:ext cx="6045200"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554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Prim’s Algorithm Example</a:t>
            </a:r>
          </a:p>
        </p:txBody>
      </p:sp>
      <p:pic>
        <p:nvPicPr>
          <p:cNvPr id="5018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0988" y="1600200"/>
            <a:ext cx="60404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09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814E0D4-4FB0-4CC5-BE7A-B884B90ACAA2}" type="slidenum">
              <a:rPr lang="en-US" altLang="en-US"/>
              <a:pPr/>
              <a:t>58</a:t>
            </a:fld>
            <a:endParaRPr lang="en-US" altLang="en-US"/>
          </a:p>
        </p:txBody>
      </p:sp>
      <p:sp>
        <p:nvSpPr>
          <p:cNvPr id="12290" name="Rectangle 2"/>
          <p:cNvSpPr>
            <a:spLocks noGrp="1" noChangeArrowheads="1"/>
          </p:cNvSpPr>
          <p:nvPr>
            <p:ph type="title"/>
          </p:nvPr>
        </p:nvSpPr>
        <p:spPr/>
        <p:txBody>
          <a:bodyPr/>
          <a:lstStyle/>
          <a:p>
            <a:r>
              <a:rPr lang="en-US" altLang="en-US" dirty="0" err="1"/>
              <a:t>Kruskal’s</a:t>
            </a:r>
            <a:r>
              <a:rPr lang="en-US" altLang="en-US" dirty="0"/>
              <a:t> algorithm </a:t>
            </a:r>
            <a:r>
              <a:rPr lang="en-US" altLang="en-US" dirty="0" err="1"/>
              <a:t>Algo</a:t>
            </a:r>
            <a:endParaRPr lang="en-US" altLang="en-US" dirty="0"/>
          </a:p>
        </p:txBody>
      </p:sp>
      <p:sp>
        <p:nvSpPr>
          <p:cNvPr id="12291" name="Rectangle 3"/>
          <p:cNvSpPr>
            <a:spLocks noGrp="1" noChangeArrowheads="1"/>
          </p:cNvSpPr>
          <p:nvPr>
            <p:ph type="body" idx="1"/>
          </p:nvPr>
        </p:nvSpPr>
        <p:spPr>
          <a:xfrm>
            <a:off x="685800" y="1447800"/>
            <a:ext cx="7772400" cy="4876800"/>
          </a:xfrm>
        </p:spPr>
        <p:txBody>
          <a:bodyPr/>
          <a:lstStyle/>
          <a:p>
            <a:pPr>
              <a:lnSpc>
                <a:spcPct val="90000"/>
              </a:lnSpc>
              <a:buClr>
                <a:srgbClr val="FFFF99"/>
              </a:buClr>
              <a:buFontTx/>
              <a:buChar char=" "/>
            </a:pPr>
            <a:r>
              <a:rPr lang="en-US" altLang="en-US" sz="2000">
                <a:solidFill>
                  <a:schemeClr val="accent2"/>
                </a:solidFill>
                <a:latin typeface="Verdana" panose="020B0604030504040204" pitchFamily="34" charset="0"/>
              </a:rPr>
              <a:t>T = empty spanning tree;</a:t>
            </a:r>
            <a:br>
              <a:rPr lang="en-US" altLang="en-US" sz="2000">
                <a:solidFill>
                  <a:schemeClr val="accent2"/>
                </a:solidFill>
                <a:latin typeface="Verdana" panose="020B0604030504040204" pitchFamily="34" charset="0"/>
              </a:rPr>
            </a:br>
            <a:r>
              <a:rPr lang="en-US" altLang="en-US" sz="2000">
                <a:solidFill>
                  <a:schemeClr val="accent2"/>
                </a:solidFill>
                <a:latin typeface="Verdana" panose="020B0604030504040204" pitchFamily="34" charset="0"/>
              </a:rPr>
              <a:t>E = set of edges;</a:t>
            </a:r>
            <a:br>
              <a:rPr lang="en-US" altLang="en-US" sz="2000">
                <a:solidFill>
                  <a:schemeClr val="accent2"/>
                </a:solidFill>
                <a:latin typeface="Verdana" panose="020B0604030504040204" pitchFamily="34" charset="0"/>
              </a:rPr>
            </a:br>
            <a:r>
              <a:rPr lang="en-US" altLang="en-US" sz="2000">
                <a:solidFill>
                  <a:schemeClr val="accent2"/>
                </a:solidFill>
                <a:latin typeface="Verdana" panose="020B0604030504040204" pitchFamily="34" charset="0"/>
              </a:rPr>
              <a:t>N = number of nodes in graph;</a:t>
            </a:r>
          </a:p>
          <a:p>
            <a:pPr>
              <a:lnSpc>
                <a:spcPct val="90000"/>
              </a:lnSpc>
              <a:buClr>
                <a:srgbClr val="FFFF99"/>
              </a:buClr>
              <a:buFontTx/>
              <a:buChar char=" "/>
            </a:pPr>
            <a:r>
              <a:rPr lang="en-US" altLang="en-US" sz="2000">
                <a:solidFill>
                  <a:schemeClr val="accent2"/>
                </a:solidFill>
                <a:latin typeface="Verdana" panose="020B0604030504040204" pitchFamily="34" charset="0"/>
              </a:rPr>
              <a:t>while T has fewer than N - 1 edges {</a:t>
            </a:r>
          </a:p>
          <a:p>
            <a:pPr lvl="1">
              <a:lnSpc>
                <a:spcPct val="90000"/>
              </a:lnSpc>
              <a:buClr>
                <a:srgbClr val="FFFF99"/>
              </a:buClr>
              <a:buFontTx/>
              <a:buChar char=" "/>
            </a:pPr>
            <a:r>
              <a:rPr lang="en-US" altLang="en-US" sz="2000">
                <a:solidFill>
                  <a:schemeClr val="accent2"/>
                </a:solidFill>
                <a:latin typeface="Verdana" panose="020B0604030504040204" pitchFamily="34" charset="0"/>
              </a:rPr>
              <a:t>remove an edge (v, w) of lowest cost from E</a:t>
            </a:r>
          </a:p>
          <a:p>
            <a:pPr lvl="1">
              <a:lnSpc>
                <a:spcPct val="90000"/>
              </a:lnSpc>
              <a:buClr>
                <a:srgbClr val="FFFF99"/>
              </a:buClr>
              <a:buFontTx/>
              <a:buChar char=" "/>
            </a:pPr>
            <a:r>
              <a:rPr lang="en-US" altLang="en-US" sz="2000">
                <a:solidFill>
                  <a:schemeClr val="accent2"/>
                </a:solidFill>
                <a:latin typeface="Verdana" panose="020B0604030504040204" pitchFamily="34" charset="0"/>
              </a:rPr>
              <a:t>if adding (v, w) to T would create a cycle</a:t>
            </a:r>
          </a:p>
          <a:p>
            <a:pPr lvl="2">
              <a:lnSpc>
                <a:spcPct val="90000"/>
              </a:lnSpc>
              <a:buClr>
                <a:srgbClr val="FFFF99"/>
              </a:buClr>
              <a:buFontTx/>
              <a:buChar char=" "/>
            </a:pPr>
            <a:r>
              <a:rPr lang="en-US" altLang="en-US">
                <a:solidFill>
                  <a:schemeClr val="accent2"/>
                </a:solidFill>
                <a:latin typeface="Verdana" panose="020B0604030504040204" pitchFamily="34" charset="0"/>
              </a:rPr>
              <a:t>then discard (v, w)</a:t>
            </a:r>
          </a:p>
          <a:p>
            <a:pPr lvl="2">
              <a:lnSpc>
                <a:spcPct val="90000"/>
              </a:lnSpc>
              <a:buClr>
                <a:srgbClr val="FFFF99"/>
              </a:buClr>
              <a:buFontTx/>
              <a:buChar char=" "/>
            </a:pPr>
            <a:r>
              <a:rPr lang="en-US" altLang="en-US">
                <a:solidFill>
                  <a:schemeClr val="accent2"/>
                </a:solidFill>
                <a:latin typeface="Verdana" panose="020B0604030504040204" pitchFamily="34" charset="0"/>
              </a:rPr>
              <a:t>else add (v, w) to T</a:t>
            </a:r>
          </a:p>
          <a:p>
            <a:pPr>
              <a:lnSpc>
                <a:spcPct val="90000"/>
              </a:lnSpc>
              <a:buClr>
                <a:srgbClr val="FFFF99"/>
              </a:buClr>
              <a:buFontTx/>
              <a:buChar char=" "/>
            </a:pPr>
            <a:r>
              <a:rPr lang="en-US" altLang="en-US" sz="2000">
                <a:solidFill>
                  <a:schemeClr val="accent2"/>
                </a:solidFill>
                <a:latin typeface="Verdana" panose="020B0604030504040204" pitchFamily="34" charset="0"/>
              </a:rPr>
              <a:t>}</a:t>
            </a:r>
            <a:endParaRPr lang="en-US" altLang="en-US" sz="2400">
              <a:solidFill>
                <a:schemeClr val="accent2"/>
              </a:solidFill>
              <a:latin typeface="Verdana" panose="020B0604030504040204" pitchFamily="34" charset="0"/>
            </a:endParaRPr>
          </a:p>
          <a:p>
            <a:pPr>
              <a:lnSpc>
                <a:spcPct val="90000"/>
              </a:lnSpc>
            </a:pPr>
            <a:r>
              <a:rPr lang="en-US" altLang="en-US" sz="2400"/>
              <a:t>Finding an edge of lowest cost can be done just by sorting the edges</a:t>
            </a:r>
            <a:endParaRPr lang="en-US" altLang="en-US" sz="2400">
              <a:solidFill>
                <a:srgbClr val="FFFF99"/>
              </a:solidFill>
              <a:latin typeface="Verdana" panose="020B0604030504040204" pitchFamily="34" charset="0"/>
            </a:endParaRPr>
          </a:p>
          <a:p>
            <a:pPr>
              <a:lnSpc>
                <a:spcPct val="90000"/>
              </a:lnSpc>
            </a:pPr>
            <a:r>
              <a:rPr lang="en-US" altLang="en-US" sz="2400"/>
              <a:t>Efficient testing for a cycle requires a fairly complex algorithm (</a:t>
            </a:r>
            <a:r>
              <a:rPr lang="en-US" altLang="en-US" sz="2400">
                <a:solidFill>
                  <a:schemeClr val="tx2"/>
                </a:solidFill>
              </a:rPr>
              <a:t>UNION-FIND</a:t>
            </a:r>
            <a:r>
              <a:rPr lang="en-US" altLang="en-US" sz="2400"/>
              <a:t>) which we don’t cover in this course</a:t>
            </a:r>
          </a:p>
        </p:txBody>
      </p:sp>
    </p:spTree>
    <p:extLst>
      <p:ext uri="{BB962C8B-B14F-4D97-AF65-F5344CB8AC3E}">
        <p14:creationId xmlns:p14="http://schemas.microsoft.com/office/powerpoint/2010/main" val="1473062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a:t>Kruskal’s Algorithm</a:t>
            </a:r>
          </a:p>
        </p:txBody>
      </p:sp>
      <p:sp>
        <p:nvSpPr>
          <p:cNvPr id="51203" name="Rectangle 3"/>
          <p:cNvSpPr>
            <a:spLocks noGrp="1" noChangeArrowheads="1"/>
          </p:cNvSpPr>
          <p:nvPr>
            <p:ph type="body" idx="1"/>
          </p:nvPr>
        </p:nvSpPr>
        <p:spPr/>
        <p:txBody>
          <a:bodyPr/>
          <a:lstStyle/>
          <a:p>
            <a:pPr>
              <a:lnSpc>
                <a:spcPct val="90000"/>
              </a:lnSpc>
            </a:pPr>
            <a:r>
              <a:rPr lang="en-US" altLang="en-US" sz="2400"/>
              <a:t>Created in 1957 by Joseph Kruskal</a:t>
            </a:r>
          </a:p>
          <a:p>
            <a:pPr>
              <a:lnSpc>
                <a:spcPct val="90000"/>
              </a:lnSpc>
            </a:pPr>
            <a:r>
              <a:rPr lang="en-US" altLang="en-US" sz="2400"/>
              <a:t>Finds the MST by taking the smallest weight in the graph and connecting the two nodes and repeating until all nodes are connected to just one tree</a:t>
            </a:r>
          </a:p>
          <a:p>
            <a:pPr>
              <a:lnSpc>
                <a:spcPct val="90000"/>
              </a:lnSpc>
            </a:pPr>
            <a:r>
              <a:rPr lang="en-US" altLang="en-US" sz="2400"/>
              <a:t>This is done by creating a priority queue using the weights as keys</a:t>
            </a:r>
          </a:p>
          <a:p>
            <a:pPr>
              <a:lnSpc>
                <a:spcPct val="90000"/>
              </a:lnSpc>
            </a:pPr>
            <a:r>
              <a:rPr lang="en-US" altLang="en-US" sz="2400"/>
              <a:t>Each node starts off as it’s own tree</a:t>
            </a:r>
          </a:p>
          <a:p>
            <a:pPr>
              <a:lnSpc>
                <a:spcPct val="90000"/>
              </a:lnSpc>
            </a:pPr>
            <a:r>
              <a:rPr lang="en-US" altLang="en-US" sz="2400"/>
              <a:t>While the queue is not empty, if the edge retrieved connects two trees, connect them, if not, discard it</a:t>
            </a:r>
          </a:p>
          <a:p>
            <a:pPr>
              <a:lnSpc>
                <a:spcPct val="90000"/>
              </a:lnSpc>
            </a:pPr>
            <a:r>
              <a:rPr lang="en-US" altLang="en-US" sz="2400"/>
              <a:t>Once the queue is empty, you are left with the minimum spanning tree</a:t>
            </a:r>
          </a:p>
        </p:txBody>
      </p:sp>
    </p:spTree>
    <p:extLst>
      <p:ext uri="{BB962C8B-B14F-4D97-AF65-F5344CB8AC3E}">
        <p14:creationId xmlns:p14="http://schemas.microsoft.com/office/powerpoint/2010/main" val="375543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US" altLang="en-US">
                <a:ea typeface="MS Mincho" panose="02020609040205080304" pitchFamily="49" charset="-128"/>
              </a:rPr>
              <a:t>Directed vs. undirected graphs</a:t>
            </a:r>
            <a:endParaRPr lang="en-US" altLang="en-US"/>
          </a:p>
        </p:txBody>
      </p:sp>
      <p:sp>
        <p:nvSpPr>
          <p:cNvPr id="1027" name="Rectangle 3"/>
          <p:cNvSpPr>
            <a:spLocks noGrp="1" noChangeArrowheads="1"/>
          </p:cNvSpPr>
          <p:nvPr>
            <p:ph type="body" idx="1"/>
          </p:nvPr>
        </p:nvSpPr>
        <p:spPr>
          <a:xfrm>
            <a:off x="685800" y="1981200"/>
            <a:ext cx="7772400" cy="1066800"/>
          </a:xfrm>
        </p:spPr>
        <p:txBody>
          <a:bodyPr/>
          <a:lstStyle/>
          <a:p>
            <a:r>
              <a:rPr lang="en-US" altLang="en-US">
                <a:ea typeface="MS Mincho" panose="02020609040205080304" pitchFamily="49" charset="-128"/>
              </a:rPr>
              <a:t>When the edges in a graph have no direction, the graph is called </a:t>
            </a:r>
            <a:r>
              <a:rPr lang="en-US" altLang="en-US" i="1">
                <a:ea typeface="MS Mincho" panose="02020609040205080304" pitchFamily="49" charset="-128"/>
              </a:rPr>
              <a:t>undirected</a:t>
            </a:r>
            <a:endParaRPr lang="en-US" altLang="en-US"/>
          </a:p>
        </p:txBody>
      </p:sp>
      <p:pic>
        <p:nvPicPr>
          <p:cNvPr id="1028" name="Picture 4" descr="C:\My Documents\308 PowerPoint\Figures\MACJOBS\JPEGS\CHAP09\P551.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r="36243" b="71895"/>
          <a:stretch>
            <a:fillRect/>
          </a:stretch>
        </p:blipFill>
        <p:spPr bwMode="auto">
          <a:xfrm>
            <a:off x="2590800" y="3200400"/>
            <a:ext cx="3886200" cy="319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959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a:t>Kruskal’s Algorithm Example</a:t>
            </a:r>
          </a:p>
        </p:txBody>
      </p:sp>
      <p:pic>
        <p:nvPicPr>
          <p:cNvPr id="5222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5750" y="1600200"/>
            <a:ext cx="6032500"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35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en-US"/>
              <a:t>Kruskal’s Algorithm Example</a:t>
            </a:r>
          </a:p>
        </p:txBody>
      </p:sp>
      <p:pic>
        <p:nvPicPr>
          <p:cNvPr id="53254"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0988" y="1600200"/>
            <a:ext cx="60404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918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a:t>Kruskal’s Algorithm Example</a:t>
            </a:r>
          </a:p>
        </p:txBody>
      </p:sp>
      <p:pic>
        <p:nvPicPr>
          <p:cNvPr id="5427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9400" y="1600200"/>
            <a:ext cx="6043613"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389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title"/>
          </p:nvPr>
        </p:nvSpPr>
        <p:spPr/>
        <p:txBody>
          <a:bodyPr/>
          <a:lstStyle/>
          <a:p>
            <a:r>
              <a:rPr lang="en-US" altLang="en-US"/>
              <a:t>Kruskal’s Algorithm Example</a:t>
            </a:r>
          </a:p>
        </p:txBody>
      </p:sp>
      <p:pic>
        <p:nvPicPr>
          <p:cNvPr id="55302"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22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t>Kruskal’s Algorithm Example</a:t>
            </a:r>
          </a:p>
        </p:txBody>
      </p:sp>
      <p:pic>
        <p:nvPicPr>
          <p:cNvPr id="5735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7338" y="1600200"/>
            <a:ext cx="60277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400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a:t>Kruskal’s Algorithm Example</a:t>
            </a:r>
          </a:p>
        </p:txBody>
      </p:sp>
      <p:pic>
        <p:nvPicPr>
          <p:cNvPr id="5837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5675"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3074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a:t>Kruskal’s Algorithm Example</a:t>
            </a:r>
          </a:p>
        </p:txBody>
      </p:sp>
      <p:pic>
        <p:nvPicPr>
          <p:cNvPr id="59397"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0988" y="1600200"/>
            <a:ext cx="60404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704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en-US"/>
              <a:t>Kruskal’s Algorithm Example</a:t>
            </a:r>
          </a:p>
        </p:txBody>
      </p:sp>
      <p:pic>
        <p:nvPicPr>
          <p:cNvPr id="60421"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346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a:t>Kruskal’s Algorithm Example</a:t>
            </a:r>
          </a:p>
        </p:txBody>
      </p:sp>
      <p:pic>
        <p:nvPicPr>
          <p:cNvPr id="6144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7813" y="1600200"/>
            <a:ext cx="6048375"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0754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p:cNvSpPr>
            <a:spLocks noGrp="1" noChangeArrowheads="1"/>
          </p:cNvSpPr>
          <p:nvPr>
            <p:ph type="title"/>
          </p:nvPr>
        </p:nvSpPr>
        <p:spPr/>
        <p:txBody>
          <a:bodyPr/>
          <a:lstStyle/>
          <a:p>
            <a:r>
              <a:rPr lang="en-US" altLang="en-US"/>
              <a:t>Kruskal’s Algorithm Example</a:t>
            </a:r>
          </a:p>
        </p:txBody>
      </p:sp>
      <p:pic>
        <p:nvPicPr>
          <p:cNvPr id="62470"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0988" y="1600200"/>
            <a:ext cx="60404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82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body" idx="1"/>
          </p:nvPr>
        </p:nvSpPr>
        <p:spPr>
          <a:xfrm>
            <a:off x="685800" y="1981200"/>
            <a:ext cx="7772400" cy="1219200"/>
          </a:xfrm>
        </p:spPr>
        <p:txBody>
          <a:bodyPr>
            <a:normAutofit fontScale="92500"/>
          </a:bodyPr>
          <a:lstStyle/>
          <a:p>
            <a:r>
              <a:rPr lang="en-US" altLang="en-US">
                <a:ea typeface="MS Mincho" panose="02020609040205080304" pitchFamily="49" charset="-128"/>
              </a:rPr>
              <a:t>When the edges in a graph have a direction, the graph is called </a:t>
            </a:r>
            <a:r>
              <a:rPr lang="en-US" altLang="en-US" i="1">
                <a:ea typeface="MS Mincho" panose="02020609040205080304" pitchFamily="49" charset="-128"/>
              </a:rPr>
              <a:t>directed</a:t>
            </a:r>
            <a:r>
              <a:rPr lang="en-US" altLang="en-US">
                <a:ea typeface="MS Mincho" panose="02020609040205080304" pitchFamily="49" charset="-128"/>
              </a:rPr>
              <a:t> (or </a:t>
            </a:r>
            <a:r>
              <a:rPr lang="en-US" altLang="en-US" i="1">
                <a:ea typeface="MS Mincho" panose="02020609040205080304" pitchFamily="49" charset="-128"/>
              </a:rPr>
              <a:t>digraph</a:t>
            </a:r>
            <a:r>
              <a:rPr lang="en-US" altLang="en-US">
                <a:ea typeface="MS Mincho" panose="02020609040205080304" pitchFamily="49" charset="-128"/>
              </a:rPr>
              <a:t>)</a:t>
            </a:r>
            <a:r>
              <a:rPr lang="en-US" altLang="en-US"/>
              <a:t> </a:t>
            </a:r>
          </a:p>
        </p:txBody>
      </p:sp>
      <p:pic>
        <p:nvPicPr>
          <p:cNvPr id="5124" name="Picture 4" descr="C:\My Documents\308 PowerPoint\Figures\MACJOBS\JPEGS\CHAP09\P551.jpg"/>
          <p:cNvPicPr>
            <a:picLocks noChangeAspect="1" noChangeArrowheads="1"/>
          </p:cNvPicPr>
          <p:nvPr/>
        </p:nvPicPr>
        <p:blipFill>
          <a:blip r:embed="rId2" cstate="print">
            <a:lum bright="-18000"/>
            <a:extLst>
              <a:ext uri="{28A0092B-C50C-407E-A947-70E740481C1C}">
                <a14:useLocalDpi xmlns:a14="http://schemas.microsoft.com/office/drawing/2010/main" val="0"/>
              </a:ext>
            </a:extLst>
          </a:blip>
          <a:srcRect t="29227" r="13568" b="34114"/>
          <a:stretch>
            <a:fillRect/>
          </a:stretch>
        </p:blipFill>
        <p:spPr bwMode="auto">
          <a:xfrm>
            <a:off x="685800" y="3200400"/>
            <a:ext cx="4114800" cy="3252788"/>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Grp="1" noChangeArrowheads="1"/>
          </p:cNvSpPr>
          <p:nvPr>
            <p:ph type="title"/>
          </p:nvPr>
        </p:nvSpPr>
        <p:spPr>
          <a:noFill/>
          <a:ln/>
        </p:spPr>
        <p:txBody>
          <a:bodyPr>
            <a:normAutofit fontScale="90000"/>
          </a:bodyPr>
          <a:lstStyle/>
          <a:p>
            <a:r>
              <a:rPr lang="en-US" altLang="en-US">
                <a:ea typeface="MS Mincho" panose="02020609040205080304" pitchFamily="49" charset="-128"/>
              </a:rPr>
              <a:t>Directed vs. undirected graphs (cont.)</a:t>
            </a:r>
            <a:endParaRPr lang="en-US" altLang="en-US"/>
          </a:p>
        </p:txBody>
      </p:sp>
      <p:sp>
        <p:nvSpPr>
          <p:cNvPr id="5126" name="Text Box 6"/>
          <p:cNvSpPr txBox="1">
            <a:spLocks noChangeArrowheads="1"/>
          </p:cNvSpPr>
          <p:nvPr/>
        </p:nvSpPr>
        <p:spPr bwMode="auto">
          <a:xfrm>
            <a:off x="762000" y="6172200"/>
            <a:ext cx="29384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E(Graph2) = {(1,3) (3,1) (5,9) (9,11) (5,7)</a:t>
            </a:r>
            <a:endParaRPr lang="en-US" altLang="en-US" sz="1400"/>
          </a:p>
        </p:txBody>
      </p:sp>
      <p:sp>
        <p:nvSpPr>
          <p:cNvPr id="5127" name="Rectangle 7"/>
          <p:cNvSpPr>
            <a:spLocks noChangeArrowheads="1"/>
          </p:cNvSpPr>
          <p:nvPr/>
        </p:nvSpPr>
        <p:spPr bwMode="auto">
          <a:xfrm>
            <a:off x="4876800" y="4038600"/>
            <a:ext cx="40386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bg1"/>
                </a:solidFill>
                <a:latin typeface="Times New Roman" panose="02020603050405020304" pitchFamily="18" charset="0"/>
                <a:ea typeface="MS Mincho" panose="02020609040205080304" pitchFamily="49" charset="-128"/>
              </a:rPr>
              <a:t>Warning</a:t>
            </a:r>
            <a:r>
              <a:rPr lang="en-US" altLang="en-US" sz="2400">
                <a:solidFill>
                  <a:schemeClr val="bg1"/>
                </a:solidFill>
                <a:latin typeface="Times New Roman" panose="02020603050405020304" pitchFamily="18" charset="0"/>
                <a:ea typeface="MS Mincho" panose="02020609040205080304" pitchFamily="49" charset="-128"/>
              </a:rPr>
              <a:t>: if the graph is directed, the order of the vertices in each edge is important !!</a:t>
            </a:r>
            <a:endParaRPr lang="en-US" altLang="en-US" sz="2400">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293222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4"/>
          <p:cNvSpPr>
            <a:spLocks noGrp="1" noChangeArrowheads="1"/>
          </p:cNvSpPr>
          <p:nvPr>
            <p:ph type="title"/>
          </p:nvPr>
        </p:nvSpPr>
        <p:spPr/>
        <p:txBody>
          <a:bodyPr/>
          <a:lstStyle/>
          <a:p>
            <a:r>
              <a:rPr lang="en-US" altLang="en-US"/>
              <a:t>Kruskal’s Algorithm Example</a:t>
            </a:r>
          </a:p>
        </p:txBody>
      </p:sp>
      <p:pic>
        <p:nvPicPr>
          <p:cNvPr id="64518"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4163" y="1600200"/>
            <a:ext cx="603408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289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en-US"/>
              <a:t>Kruskal’s Algorithm Example</a:t>
            </a:r>
          </a:p>
        </p:txBody>
      </p:sp>
      <p:pic>
        <p:nvPicPr>
          <p:cNvPr id="6656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9400" y="1600200"/>
            <a:ext cx="6043613"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150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a:t>Kruskal’s Algorithm Example</a:t>
            </a:r>
          </a:p>
        </p:txBody>
      </p:sp>
      <p:pic>
        <p:nvPicPr>
          <p:cNvPr id="67589"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9400" y="1600200"/>
            <a:ext cx="6043613"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27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Kruskal’s Algorithm Example</a:t>
            </a:r>
          </a:p>
        </p:txBody>
      </p:sp>
      <p:pic>
        <p:nvPicPr>
          <p:cNvPr id="6861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50988" y="1600200"/>
            <a:ext cx="6040437" cy="4533900"/>
          </a:xfr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32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68313" y="0"/>
            <a:ext cx="8229600" cy="1143000"/>
          </a:xfrm>
        </p:spPr>
        <p:txBody>
          <a:bodyPr/>
          <a:lstStyle/>
          <a:p>
            <a:pPr rtl="0"/>
            <a:r>
              <a:rPr lang="en-US" altLang="en-US" sz="3000">
                <a:solidFill>
                  <a:srgbClr val="FF0000"/>
                </a:solidFill>
              </a:rPr>
              <a:t>Connectedness of an Undirected Graph</a:t>
            </a:r>
          </a:p>
        </p:txBody>
      </p:sp>
      <p:sp>
        <p:nvSpPr>
          <p:cNvPr id="4099" name="Rectangle 3"/>
          <p:cNvSpPr>
            <a:spLocks noGrp="1" noChangeArrowheads="1"/>
          </p:cNvSpPr>
          <p:nvPr>
            <p:ph type="body" sz="half" idx="1"/>
          </p:nvPr>
        </p:nvSpPr>
        <p:spPr>
          <a:xfrm>
            <a:off x="468313" y="1125538"/>
            <a:ext cx="8147050" cy="2836862"/>
          </a:xfrm>
        </p:spPr>
        <p:txBody>
          <a:bodyPr>
            <a:noAutofit/>
          </a:bodyPr>
          <a:lstStyle/>
          <a:p>
            <a:pPr algn="l" rtl="0">
              <a:lnSpc>
                <a:spcPct val="90000"/>
              </a:lnSpc>
            </a:pPr>
            <a:r>
              <a:rPr lang="en-US" altLang="en-US" sz="2400" dirty="0"/>
              <a:t>An undirected graph G = (V, E) is connected if there is a path between every pair of vertices.</a:t>
            </a:r>
            <a:endParaRPr lang="en-US" altLang="en-US" sz="1400" dirty="0"/>
          </a:p>
          <a:p>
            <a:pPr algn="l" rtl="0">
              <a:lnSpc>
                <a:spcPct val="90000"/>
              </a:lnSpc>
            </a:pPr>
            <a:r>
              <a:rPr lang="en-US" altLang="en-US" sz="2400" dirty="0"/>
              <a:t>Although the figure below appears to be two graphs, it is actually a single graph.</a:t>
            </a:r>
            <a:endParaRPr lang="en-US" altLang="en-US" sz="1400" dirty="0"/>
          </a:p>
          <a:p>
            <a:pPr algn="l" rtl="0">
              <a:lnSpc>
                <a:spcPct val="90000"/>
              </a:lnSpc>
            </a:pPr>
            <a:r>
              <a:rPr lang="en-US" altLang="en-US" sz="2400" dirty="0"/>
              <a:t>Clearly, G is not connected. e.g. no path between A and D.</a:t>
            </a:r>
            <a:endParaRPr lang="en-US" altLang="en-US" sz="1400" dirty="0"/>
          </a:p>
          <a:p>
            <a:pPr algn="l" rtl="0">
              <a:lnSpc>
                <a:spcPct val="90000"/>
              </a:lnSpc>
            </a:pPr>
            <a:r>
              <a:rPr lang="en-US" altLang="en-US" sz="2400" dirty="0"/>
              <a:t>G consists of two unconnected parts, each of which is a connected sub-graph  --- connected components.</a:t>
            </a:r>
          </a:p>
        </p:txBody>
      </p:sp>
      <p:grpSp>
        <p:nvGrpSpPr>
          <p:cNvPr id="4104" name="Group 8"/>
          <p:cNvGrpSpPr>
            <a:grpSpLocks/>
          </p:cNvGrpSpPr>
          <p:nvPr/>
        </p:nvGrpSpPr>
        <p:grpSpPr bwMode="auto">
          <a:xfrm>
            <a:off x="684213" y="4514850"/>
            <a:ext cx="8064500" cy="1793875"/>
            <a:chOff x="431" y="2844"/>
            <a:chExt cx="5080" cy="113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 y="2844"/>
              <a:ext cx="2268" cy="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2" name="Text Box 6"/>
            <p:cNvSpPr txBox="1">
              <a:spLocks noChangeArrowheads="1"/>
            </p:cNvSpPr>
            <p:nvPr/>
          </p:nvSpPr>
          <p:spPr bwMode="auto">
            <a:xfrm>
              <a:off x="2925" y="3046"/>
              <a:ext cx="2586"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r>
                <a:rPr lang="en-US" altLang="en-US" sz="1600" b="1"/>
                <a:t>V = {A, B, C, D, E, F}</a:t>
              </a:r>
            </a:p>
            <a:p>
              <a:pPr algn="l" rtl="0"/>
              <a:endParaRPr lang="en-US" altLang="en-US" sz="1600" b="1"/>
            </a:p>
            <a:p>
              <a:pPr algn="l" rtl="0"/>
              <a:r>
                <a:rPr lang="en-US" altLang="en-US" sz="1600" b="1"/>
                <a:t>E = {{A, B}, {A, C}, {B, C}, {D, E}, {E, F}}</a:t>
              </a:r>
            </a:p>
          </p:txBody>
        </p:sp>
      </p:grpSp>
    </p:spTree>
    <p:extLst>
      <p:ext uri="{BB962C8B-B14F-4D97-AF65-F5344CB8AC3E}">
        <p14:creationId xmlns:p14="http://schemas.microsoft.com/office/powerpoint/2010/main" val="2039269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8313" y="0"/>
            <a:ext cx="8229600" cy="490538"/>
          </a:xfrm>
        </p:spPr>
        <p:txBody>
          <a:bodyPr>
            <a:normAutofit fontScale="90000"/>
          </a:bodyPr>
          <a:lstStyle/>
          <a:p>
            <a:pPr rtl="0"/>
            <a:r>
              <a:rPr lang="en-US" altLang="en-US" sz="3000">
                <a:solidFill>
                  <a:srgbClr val="FF0000"/>
                </a:solidFill>
              </a:rPr>
              <a:t>Implementation of Connectedness Algorithm</a:t>
            </a:r>
          </a:p>
        </p:txBody>
      </p:sp>
      <p:sp>
        <p:nvSpPr>
          <p:cNvPr id="6147" name="Rectangle 3"/>
          <p:cNvSpPr>
            <a:spLocks noGrp="1" noChangeArrowheads="1"/>
          </p:cNvSpPr>
          <p:nvPr>
            <p:ph type="body" idx="1"/>
          </p:nvPr>
        </p:nvSpPr>
        <p:spPr>
          <a:xfrm>
            <a:off x="323850" y="549275"/>
            <a:ext cx="8424863" cy="1008063"/>
          </a:xfrm>
        </p:spPr>
        <p:txBody>
          <a:bodyPr/>
          <a:lstStyle/>
          <a:p>
            <a:pPr algn="l" rtl="0">
              <a:lnSpc>
                <a:spcPct val="80000"/>
              </a:lnSpc>
            </a:pPr>
            <a:r>
              <a:rPr lang="en-US" altLang="en-US" sz="2000"/>
              <a:t>A simple way to test for connectedness in an undirected graph is to use either depth-first or breadth-first traversal - Only if all the vertices are visited is the graph connected. The algorithm uses the following visitor:</a:t>
            </a:r>
          </a:p>
        </p:txBody>
      </p:sp>
      <p:sp>
        <p:nvSpPr>
          <p:cNvPr id="6148" name="Text Box 4"/>
          <p:cNvSpPr txBox="1">
            <a:spLocks noChangeArrowheads="1"/>
          </p:cNvSpPr>
          <p:nvPr/>
        </p:nvSpPr>
        <p:spPr bwMode="auto">
          <a:xfrm>
            <a:off x="1042988" y="1676400"/>
            <a:ext cx="7556500" cy="1465263"/>
          </a:xfrm>
          <a:prstGeom prst="rect">
            <a:avLst/>
          </a:prstGeom>
          <a:solidFill>
            <a:srgbClr val="FFFF99"/>
          </a:solidFill>
          <a:ln>
            <a:noFill/>
          </a:ln>
          <a:effectLst/>
          <a:extLs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b="1">
                <a:latin typeface="Courier New" panose="02070309020205020404" pitchFamily="49" charset="0"/>
                <a:cs typeface="Courier New" panose="02070309020205020404" pitchFamily="49" charset="0"/>
              </a:rPr>
              <a:t>public class CountingVisitor extends AbstractVisitor {</a:t>
            </a:r>
          </a:p>
          <a:p>
            <a:pPr algn="l" rtl="0"/>
            <a:r>
              <a:rPr lang="en-US" altLang="en-US" b="1">
                <a:latin typeface="Courier New" panose="02070309020205020404" pitchFamily="49" charset="0"/>
                <a:cs typeface="Courier New" panose="02070309020205020404" pitchFamily="49" charset="0"/>
              </a:rPr>
              <a:t>   protected int count;</a:t>
            </a:r>
          </a:p>
          <a:p>
            <a:pPr algn="l" rtl="0"/>
            <a:r>
              <a:rPr lang="en-US" altLang="en-US" b="1">
                <a:latin typeface="Courier New" panose="02070309020205020404" pitchFamily="49" charset="0"/>
                <a:cs typeface="Courier New" panose="02070309020205020404" pitchFamily="49" charset="0"/>
              </a:rPr>
              <a:t>   public int getCount(){ return count;}</a:t>
            </a:r>
          </a:p>
          <a:p>
            <a:pPr algn="l" rtl="0"/>
            <a:r>
              <a:rPr lang="en-US" altLang="en-US" b="1">
                <a:latin typeface="Courier New" panose="02070309020205020404" pitchFamily="49" charset="0"/>
                <a:cs typeface="Courier New" panose="02070309020205020404" pitchFamily="49" charset="0"/>
              </a:rPr>
              <a:t>   public void visit(Object obj) {count++;}</a:t>
            </a:r>
          </a:p>
          <a:p>
            <a:pPr algn="l" rtl="0"/>
            <a:r>
              <a:rPr lang="en-US" altLang="en-US" b="1">
                <a:latin typeface="Courier New" panose="02070309020205020404" pitchFamily="49" charset="0"/>
                <a:cs typeface="Courier New" panose="02070309020205020404" pitchFamily="49" charset="0"/>
              </a:rPr>
              <a:t>}</a:t>
            </a:r>
          </a:p>
        </p:txBody>
      </p:sp>
      <p:sp>
        <p:nvSpPr>
          <p:cNvPr id="6149" name="Rectangle 5"/>
          <p:cNvSpPr>
            <a:spLocks noChangeArrowheads="1"/>
          </p:cNvSpPr>
          <p:nvPr/>
        </p:nvSpPr>
        <p:spPr bwMode="auto">
          <a:xfrm>
            <a:off x="395288" y="3573463"/>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a:r>
              <a:rPr lang="en-US" altLang="en-US" sz="2000"/>
              <a:t>Using the CountingVisitor, the isConnected method is implemented as follows:</a:t>
            </a:r>
          </a:p>
        </p:txBody>
      </p:sp>
      <p:sp>
        <p:nvSpPr>
          <p:cNvPr id="6150" name="Text Box 6"/>
          <p:cNvSpPr txBox="1">
            <a:spLocks noChangeArrowheads="1"/>
          </p:cNvSpPr>
          <p:nvPr/>
        </p:nvSpPr>
        <p:spPr bwMode="auto">
          <a:xfrm>
            <a:off x="1096963" y="4438650"/>
            <a:ext cx="7146925" cy="2014538"/>
          </a:xfrm>
          <a:prstGeom prst="rect">
            <a:avLst/>
          </a:prstGeom>
          <a:solidFill>
            <a:srgbClr val="FFFF99"/>
          </a:solidFill>
          <a:ln>
            <a:noFill/>
          </a:ln>
          <a:effectLst/>
          <a:extLs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b="1">
                <a:latin typeface="Courier New" panose="02070309020205020404" pitchFamily="49" charset="0"/>
                <a:cs typeface="Courier New" panose="02070309020205020404" pitchFamily="49" charset="0"/>
              </a:rPr>
              <a:t>public boolean isConnected() {</a:t>
            </a:r>
          </a:p>
          <a:p>
            <a:pPr algn="l" rtl="0"/>
            <a:r>
              <a:rPr lang="en-US" altLang="en-US" b="1">
                <a:latin typeface="Courier New" panose="02070309020205020404" pitchFamily="49" charset="0"/>
                <a:cs typeface="Courier New" panose="02070309020205020404" pitchFamily="49" charset="0"/>
              </a:rPr>
              <a:t>   CountingVisitor visitor = new CountingVisitor();</a:t>
            </a:r>
          </a:p>
          <a:p>
            <a:pPr algn="l" rtl="0"/>
            <a:r>
              <a:rPr lang="en-US" altLang="en-US" b="1">
                <a:latin typeface="Courier New" panose="02070309020205020404" pitchFamily="49" charset="0"/>
                <a:cs typeface="Courier New" panose="02070309020205020404" pitchFamily="49" charset="0"/>
              </a:rPr>
              <a:t>   Iterator i = getVertices();</a:t>
            </a:r>
          </a:p>
          <a:p>
            <a:pPr algn="l" rtl="0"/>
            <a:r>
              <a:rPr lang="en-US" altLang="en-US" b="1">
                <a:latin typeface="Courier New" panose="02070309020205020404" pitchFamily="49" charset="0"/>
                <a:cs typeface="Courier New" panose="02070309020205020404" pitchFamily="49" charset="0"/>
              </a:rPr>
              <a:t>   Vertex start = (Vertex) i.next();</a:t>
            </a:r>
          </a:p>
          <a:p>
            <a:pPr algn="l" rtl="0"/>
            <a:r>
              <a:rPr lang="en-US" altLang="en-US" b="1">
                <a:latin typeface="Courier New" panose="02070309020205020404" pitchFamily="49" charset="0"/>
                <a:cs typeface="Courier New" panose="02070309020205020404" pitchFamily="49" charset="0"/>
              </a:rPr>
              <a:t>   breadthFirstTraversal(visitor, start);</a:t>
            </a:r>
          </a:p>
          <a:p>
            <a:pPr algn="l" rtl="0"/>
            <a:r>
              <a:rPr lang="en-US" altLang="en-US" b="1">
                <a:latin typeface="Courier New" panose="02070309020205020404" pitchFamily="49" charset="0"/>
                <a:cs typeface="Courier New" panose="02070309020205020404" pitchFamily="49" charset="0"/>
              </a:rPr>
              <a:t>   return visitor.getCount() == numberOfVertices;</a:t>
            </a:r>
          </a:p>
          <a:p>
            <a:pPr algn="l" rtl="0"/>
            <a:r>
              <a:rPr lang="en-US" altLang="en-US"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2625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8313" y="0"/>
            <a:ext cx="8229600" cy="777875"/>
          </a:xfrm>
        </p:spPr>
        <p:txBody>
          <a:bodyPr/>
          <a:lstStyle/>
          <a:p>
            <a:pPr rtl="0"/>
            <a:r>
              <a:rPr lang="en-US" altLang="en-US" sz="3000">
                <a:solidFill>
                  <a:srgbClr val="FF0000"/>
                </a:solidFill>
              </a:rPr>
              <a:t>Connectedness of a Directed Graph</a:t>
            </a:r>
          </a:p>
        </p:txBody>
      </p:sp>
      <p:sp>
        <p:nvSpPr>
          <p:cNvPr id="7171" name="Rectangle 3"/>
          <p:cNvSpPr>
            <a:spLocks noGrp="1" noChangeArrowheads="1"/>
          </p:cNvSpPr>
          <p:nvPr>
            <p:ph type="body" sz="half" idx="1"/>
          </p:nvPr>
        </p:nvSpPr>
        <p:spPr>
          <a:xfrm>
            <a:off x="395288" y="836613"/>
            <a:ext cx="8351837" cy="3197225"/>
          </a:xfrm>
        </p:spPr>
        <p:txBody>
          <a:bodyPr/>
          <a:lstStyle/>
          <a:p>
            <a:pPr algn="l" rtl="0">
              <a:lnSpc>
                <a:spcPct val="90000"/>
              </a:lnSpc>
            </a:pPr>
            <a:r>
              <a:rPr lang="en-US" altLang="en-US" sz="2400"/>
              <a:t>A directed graph G = (V, E) is strongly connected if there is a directed path between every pair of vertices.</a:t>
            </a:r>
          </a:p>
          <a:p>
            <a:pPr algn="l" rtl="0">
              <a:lnSpc>
                <a:spcPct val="90000"/>
              </a:lnSpc>
            </a:pPr>
            <a:endParaRPr lang="en-US" altLang="en-US" sz="1400"/>
          </a:p>
          <a:p>
            <a:pPr algn="l" rtl="0">
              <a:lnSpc>
                <a:spcPct val="90000"/>
              </a:lnSpc>
            </a:pPr>
            <a:r>
              <a:rPr lang="en-US" altLang="en-US" sz="2400"/>
              <a:t>Is the directed graph below connected?</a:t>
            </a:r>
          </a:p>
          <a:p>
            <a:pPr algn="l" rtl="0">
              <a:lnSpc>
                <a:spcPct val="90000"/>
              </a:lnSpc>
            </a:pPr>
            <a:endParaRPr lang="en-US" altLang="en-US" sz="1400"/>
          </a:p>
          <a:p>
            <a:pPr lvl="1" algn="l" rtl="0">
              <a:lnSpc>
                <a:spcPct val="90000"/>
              </a:lnSpc>
            </a:pPr>
            <a:r>
              <a:rPr lang="en-US" altLang="en-US" sz="2000"/>
              <a:t>G is not strongly connected.  No path between any of the vertices in {D, E, F}</a:t>
            </a:r>
          </a:p>
          <a:p>
            <a:pPr algn="l" rtl="0">
              <a:lnSpc>
                <a:spcPct val="90000"/>
              </a:lnSpc>
            </a:pPr>
            <a:endParaRPr lang="en-US" altLang="en-US" sz="1400"/>
          </a:p>
          <a:p>
            <a:pPr lvl="1" algn="l" rtl="0">
              <a:lnSpc>
                <a:spcPct val="90000"/>
              </a:lnSpc>
            </a:pPr>
            <a:r>
              <a:rPr lang="en-US" altLang="en-US" sz="2000"/>
              <a:t>However, G is weakly connected since the underlying undirected graph is connected.</a:t>
            </a:r>
          </a:p>
        </p:txBody>
      </p:sp>
      <p:grpSp>
        <p:nvGrpSpPr>
          <p:cNvPr id="7175" name="Group 7"/>
          <p:cNvGrpSpPr>
            <a:grpSpLocks/>
          </p:cNvGrpSpPr>
          <p:nvPr/>
        </p:nvGrpSpPr>
        <p:grpSpPr bwMode="auto">
          <a:xfrm>
            <a:off x="539750" y="4797425"/>
            <a:ext cx="8208963" cy="1662113"/>
            <a:chOff x="340" y="3022"/>
            <a:chExt cx="5171" cy="1047"/>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3022"/>
              <a:ext cx="2195" cy="1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4" name="Text Box 6"/>
            <p:cNvSpPr txBox="1">
              <a:spLocks noChangeArrowheads="1"/>
            </p:cNvSpPr>
            <p:nvPr/>
          </p:nvSpPr>
          <p:spPr bwMode="auto">
            <a:xfrm>
              <a:off x="2653" y="3158"/>
              <a:ext cx="2858"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r>
                <a:rPr lang="en-US" altLang="en-US" sz="1600" b="1"/>
                <a:t>V = {A, B, C, D, E, F}</a:t>
              </a:r>
            </a:p>
            <a:p>
              <a:pPr algn="l" rtl="0"/>
              <a:endParaRPr lang="en-US" altLang="en-US" sz="1600" b="1"/>
            </a:p>
            <a:p>
              <a:pPr algn="l" rtl="0"/>
              <a:r>
                <a:rPr lang="en-US" altLang="en-US" sz="1600" b="1"/>
                <a:t>E = {(A, B), (B, C), (C, A), (B, E), (D, E), (E, F), (F, D)</a:t>
              </a:r>
            </a:p>
          </p:txBody>
        </p:sp>
      </p:grpSp>
    </p:spTree>
    <p:extLst>
      <p:ext uri="{BB962C8B-B14F-4D97-AF65-F5344CB8AC3E}">
        <p14:creationId xmlns:p14="http://schemas.microsoft.com/office/powerpoint/2010/main" val="1887934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68313" y="144463"/>
            <a:ext cx="8229600" cy="836612"/>
          </a:xfrm>
        </p:spPr>
        <p:txBody>
          <a:bodyPr/>
          <a:lstStyle/>
          <a:p>
            <a:pPr rtl="0"/>
            <a:r>
              <a:rPr lang="en-US" altLang="en-US" sz="2600">
                <a:solidFill>
                  <a:srgbClr val="FF0000"/>
                </a:solidFill>
              </a:rPr>
              <a:t>Implementation of Strong Connectedness Algorithm</a:t>
            </a:r>
          </a:p>
        </p:txBody>
      </p:sp>
      <p:sp>
        <p:nvSpPr>
          <p:cNvPr id="9219" name="Rectangle 3"/>
          <p:cNvSpPr>
            <a:spLocks noGrp="1" noChangeArrowheads="1"/>
          </p:cNvSpPr>
          <p:nvPr>
            <p:ph type="body" idx="1"/>
          </p:nvPr>
        </p:nvSpPr>
        <p:spPr>
          <a:xfrm>
            <a:off x="468313" y="1196975"/>
            <a:ext cx="8229600" cy="1108075"/>
          </a:xfrm>
        </p:spPr>
        <p:txBody>
          <a:bodyPr/>
          <a:lstStyle/>
          <a:p>
            <a:pPr algn="l" rtl="0"/>
            <a:r>
              <a:rPr lang="en-US" altLang="en-US" sz="2000"/>
              <a:t>A simple way to test for strong connectedness is to use |V| traversals - The graph is strongly connected if all the vertices are visited in each traversal.</a:t>
            </a:r>
          </a:p>
        </p:txBody>
      </p:sp>
      <p:sp>
        <p:nvSpPr>
          <p:cNvPr id="9220" name="Text Box 4"/>
          <p:cNvSpPr txBox="1">
            <a:spLocks noChangeArrowheads="1"/>
          </p:cNvSpPr>
          <p:nvPr/>
        </p:nvSpPr>
        <p:spPr bwMode="auto">
          <a:xfrm>
            <a:off x="566738" y="2205038"/>
            <a:ext cx="7966075" cy="3662362"/>
          </a:xfrm>
          <a:prstGeom prst="rect">
            <a:avLst/>
          </a:prstGeom>
          <a:solidFill>
            <a:srgbClr val="FFFF99"/>
          </a:solidFill>
          <a:ln>
            <a:noFill/>
          </a:ln>
          <a:effectLst/>
          <a:extLs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b="1">
                <a:latin typeface="Courier New" panose="02070309020205020404" pitchFamily="49" charset="0"/>
                <a:cs typeface="Courier New" panose="02070309020205020404" pitchFamily="49" charset="0"/>
              </a:rPr>
              <a:t>public boolean isStronglyConnected() {</a:t>
            </a:r>
          </a:p>
          <a:p>
            <a:pPr algn="l" rtl="0"/>
            <a:r>
              <a:rPr lang="en-US" altLang="en-US" b="1">
                <a:latin typeface="Courier New" panose="02070309020205020404" pitchFamily="49" charset="0"/>
                <a:cs typeface="Courier New" panose="02070309020205020404" pitchFamily="49" charset="0"/>
              </a:rPr>
              <a:t>   if (!this.isDirected()) </a:t>
            </a:r>
          </a:p>
          <a:p>
            <a:pPr algn="l" rtl="0"/>
            <a:r>
              <a:rPr lang="en-US" altLang="en-US" b="1">
                <a:latin typeface="Courier New" panose="02070309020205020404" pitchFamily="49" charset="0"/>
                <a:cs typeface="Courier New" panose="02070309020205020404" pitchFamily="49" charset="0"/>
              </a:rPr>
              <a:t>      throw new InvalidOperationException(</a:t>
            </a:r>
          </a:p>
          <a:p>
            <a:pPr algn="l" rtl="0"/>
            <a:r>
              <a:rPr lang="en-US" altLang="en-US" b="1">
                <a:latin typeface="Courier New" panose="02070309020205020404" pitchFamily="49" charset="0"/>
                <a:cs typeface="Courier New" panose="02070309020205020404" pitchFamily="49" charset="0"/>
              </a:rPr>
              <a:t>                        "Invalid for Undirected Graph");</a:t>
            </a:r>
          </a:p>
          <a:p>
            <a:pPr algn="l" rtl="0"/>
            <a:r>
              <a:rPr lang="en-US" altLang="en-US" b="1">
                <a:latin typeface="Courier New" panose="02070309020205020404" pitchFamily="49" charset="0"/>
                <a:cs typeface="Courier New" panose="02070309020205020404" pitchFamily="49" charset="0"/>
              </a:rPr>
              <a:t>   Iterator it = getVertices();</a:t>
            </a:r>
          </a:p>
          <a:p>
            <a:pPr algn="l" rtl="0"/>
            <a:r>
              <a:rPr lang="en-US" altLang="en-US" b="1">
                <a:latin typeface="Courier New" panose="02070309020205020404" pitchFamily="49" charset="0"/>
                <a:cs typeface="Courier New" panose="02070309020205020404" pitchFamily="49" charset="0"/>
              </a:rPr>
              <a:t>   while(it.hasNext()) {</a:t>
            </a:r>
          </a:p>
          <a:p>
            <a:pPr algn="l" rtl="0"/>
            <a:r>
              <a:rPr lang="en-US" altLang="en-US" b="1">
                <a:latin typeface="Courier New" panose="02070309020205020404" pitchFamily="49" charset="0"/>
                <a:cs typeface="Courier New" panose="02070309020205020404" pitchFamily="49" charset="0"/>
              </a:rPr>
              <a:t>      CountingVisitor visitor = new CountingVisitor();</a:t>
            </a:r>
          </a:p>
          <a:p>
            <a:pPr algn="l" rtl="0"/>
            <a:r>
              <a:rPr lang="en-US" altLang="en-US" b="1">
                <a:latin typeface="Courier New" panose="02070309020205020404" pitchFamily="49" charset="0"/>
                <a:cs typeface="Courier New" panose="02070309020205020404" pitchFamily="49" charset="0"/>
              </a:rPr>
              <a:t>      breadthFirstTraversal(visitor, (Vertex) it.next());</a:t>
            </a:r>
          </a:p>
          <a:p>
            <a:pPr algn="l" rtl="0"/>
            <a:r>
              <a:rPr lang="en-US" altLang="en-US" b="1">
                <a:latin typeface="Courier New" panose="02070309020205020404" pitchFamily="49" charset="0"/>
                <a:cs typeface="Courier New" panose="02070309020205020404" pitchFamily="49" charset="0"/>
              </a:rPr>
              <a:t>      if(visitor.getCount() != numberOfVertices)</a:t>
            </a:r>
          </a:p>
          <a:p>
            <a:pPr algn="l" rtl="0"/>
            <a:r>
              <a:rPr lang="en-US" altLang="en-US" b="1">
                <a:latin typeface="Courier New" panose="02070309020205020404" pitchFamily="49" charset="0"/>
                <a:cs typeface="Courier New" panose="02070309020205020404" pitchFamily="49" charset="0"/>
              </a:rPr>
              <a:t>         return false;</a:t>
            </a:r>
          </a:p>
          <a:p>
            <a:pPr algn="l" rtl="0"/>
            <a:r>
              <a:rPr lang="en-US" altLang="en-US" b="1">
                <a:latin typeface="Courier New" panose="02070309020205020404" pitchFamily="49" charset="0"/>
                <a:cs typeface="Courier New" panose="02070309020205020404" pitchFamily="49" charset="0"/>
              </a:rPr>
              <a:t>   }</a:t>
            </a:r>
          </a:p>
          <a:p>
            <a:pPr algn="l" rtl="0"/>
            <a:r>
              <a:rPr lang="en-US" altLang="en-US" b="1">
                <a:latin typeface="Courier New" panose="02070309020205020404" pitchFamily="49" charset="0"/>
                <a:cs typeface="Courier New" panose="02070309020205020404" pitchFamily="49" charset="0"/>
              </a:rPr>
              <a:t>   return true;</a:t>
            </a:r>
          </a:p>
          <a:p>
            <a:pPr algn="l" rtl="0"/>
            <a:r>
              <a:rPr lang="en-US" altLang="en-US" b="1">
                <a:latin typeface="Courier New" panose="02070309020205020404" pitchFamily="49" charset="0"/>
                <a:cs typeface="Courier New" panose="02070309020205020404" pitchFamily="49" charset="0"/>
              </a:rPr>
              <a:t>}</a:t>
            </a:r>
          </a:p>
        </p:txBody>
      </p:sp>
      <p:sp>
        <p:nvSpPr>
          <p:cNvPr id="9221" name="Rectangle 5"/>
          <p:cNvSpPr>
            <a:spLocks noChangeArrowheads="1"/>
          </p:cNvSpPr>
          <p:nvPr/>
        </p:nvSpPr>
        <p:spPr bwMode="auto">
          <a:xfrm>
            <a:off x="519113" y="6021388"/>
            <a:ext cx="8229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algn="r" rtl="1" fontAlgn="base">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l" rtl="0"/>
            <a:endParaRPr lang="en-US" altLang="en-US" sz="2000" dirty="0"/>
          </a:p>
        </p:txBody>
      </p:sp>
    </p:spTree>
    <p:extLst>
      <p:ext uri="{BB962C8B-B14F-4D97-AF65-F5344CB8AC3E}">
        <p14:creationId xmlns:p14="http://schemas.microsoft.com/office/powerpoint/2010/main" val="971676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5288" y="0"/>
            <a:ext cx="8229600" cy="1143000"/>
          </a:xfrm>
        </p:spPr>
        <p:txBody>
          <a:bodyPr/>
          <a:lstStyle/>
          <a:p>
            <a:pPr rtl="0"/>
            <a:r>
              <a:rPr lang="en-US" altLang="en-US" sz="3000">
                <a:solidFill>
                  <a:srgbClr val="FF0000"/>
                </a:solidFill>
              </a:rPr>
              <a:t>Cycles in a Directed Graph</a:t>
            </a:r>
          </a:p>
        </p:txBody>
      </p:sp>
      <p:sp>
        <p:nvSpPr>
          <p:cNvPr id="10243" name="Rectangle 3"/>
          <p:cNvSpPr>
            <a:spLocks noGrp="1" noChangeArrowheads="1"/>
          </p:cNvSpPr>
          <p:nvPr>
            <p:ph type="body" sz="half" idx="1"/>
          </p:nvPr>
        </p:nvSpPr>
        <p:spPr>
          <a:xfrm>
            <a:off x="395288" y="838200"/>
            <a:ext cx="8218487" cy="3124200"/>
          </a:xfrm>
        </p:spPr>
        <p:txBody>
          <a:bodyPr>
            <a:normAutofit/>
          </a:bodyPr>
          <a:lstStyle/>
          <a:p>
            <a:pPr algn="l" rtl="0"/>
            <a:r>
              <a:rPr lang="en-US" altLang="en-US" sz="2400" dirty="0"/>
              <a:t>An easy way to detect the presence of cycles in a directed graph is to attempt a topological order traversal.</a:t>
            </a:r>
          </a:p>
          <a:p>
            <a:pPr lvl="1" algn="l" rtl="0"/>
            <a:r>
              <a:rPr lang="en-US" altLang="en-US" sz="2000" dirty="0"/>
              <a:t>This algorithm visits all the vertices of a directed graph if the graph has no cycles.</a:t>
            </a:r>
          </a:p>
          <a:p>
            <a:pPr algn="l" rtl="0"/>
            <a:r>
              <a:rPr lang="en-US" altLang="en-US" sz="2400" dirty="0"/>
              <a:t>In the following graph, after A is visited and removed, all the remaining vertices have in-degree of one.</a:t>
            </a:r>
          </a:p>
          <a:p>
            <a:pPr algn="l" rtl="0"/>
            <a:r>
              <a:rPr lang="en-US" altLang="en-US" sz="2400" dirty="0"/>
              <a:t>Thus, a topological order traversal cannot complete. This is because of the presence of the cycle { B, C, D, B}.</a:t>
            </a:r>
          </a:p>
        </p:txBody>
      </p:sp>
      <p:pic>
        <p:nvPicPr>
          <p:cNvPr id="1024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908175" y="3903662"/>
            <a:ext cx="5400675" cy="1201738"/>
          </a:xfrm>
          <a:noFill/>
          <a:ln/>
        </p:spPr>
      </p:pic>
      <p:sp>
        <p:nvSpPr>
          <p:cNvPr id="10246" name="Text Box 6"/>
          <p:cNvSpPr txBox="1">
            <a:spLocks noChangeArrowheads="1"/>
          </p:cNvSpPr>
          <p:nvPr/>
        </p:nvSpPr>
        <p:spPr bwMode="auto">
          <a:xfrm>
            <a:off x="1219200" y="5157788"/>
            <a:ext cx="7146925" cy="1465262"/>
          </a:xfrm>
          <a:prstGeom prst="rect">
            <a:avLst/>
          </a:prstGeom>
          <a:solidFill>
            <a:srgbClr val="FFFF99"/>
          </a:solidFill>
          <a:ln>
            <a:noFill/>
          </a:ln>
          <a:effectLst/>
          <a:extLs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rtl="0"/>
            <a:r>
              <a:rPr lang="en-US" altLang="en-US" b="1">
                <a:latin typeface="Courier New" panose="02070309020205020404" pitchFamily="49" charset="0"/>
                <a:cs typeface="Courier New" panose="02070309020205020404" pitchFamily="49" charset="0"/>
              </a:rPr>
              <a:t>public boolean isCyclic()  {</a:t>
            </a:r>
          </a:p>
          <a:p>
            <a:pPr algn="l" rtl="0"/>
            <a:r>
              <a:rPr lang="en-US" altLang="en-US" b="1">
                <a:latin typeface="Courier New" panose="02070309020205020404" pitchFamily="49" charset="0"/>
                <a:cs typeface="Courier New" panose="02070309020205020404" pitchFamily="49" charset="0"/>
              </a:rPr>
              <a:t>   CountingVisitor visitor = new CountingVisitor();</a:t>
            </a:r>
          </a:p>
          <a:p>
            <a:pPr algn="l" rtl="0"/>
            <a:r>
              <a:rPr lang="en-US" altLang="en-US" b="1">
                <a:latin typeface="Courier New" panose="02070309020205020404" pitchFamily="49" charset="0"/>
                <a:cs typeface="Courier New" panose="02070309020205020404" pitchFamily="49" charset="0"/>
              </a:rPr>
              <a:t>   topologicalOrderTraversal(visitor);</a:t>
            </a:r>
          </a:p>
          <a:p>
            <a:pPr algn="l" rtl="0"/>
            <a:r>
              <a:rPr lang="en-US" altLang="en-US" b="1">
                <a:latin typeface="Courier New" panose="02070309020205020404" pitchFamily="49" charset="0"/>
                <a:cs typeface="Courier New" panose="02070309020205020404" pitchFamily="49" charset="0"/>
              </a:rPr>
              <a:t>   return visitor.getCount() != numberOfVertices;</a:t>
            </a:r>
          </a:p>
          <a:p>
            <a:pPr algn="l" rtl="0"/>
            <a:r>
              <a:rPr lang="en-US" altLang="en-US" b="1">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023370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 </a:t>
            </a:r>
            <a:r>
              <a:rPr lang="en-IN" b="1" dirty="0"/>
              <a:t>ALGORITHM TO GENERATE ALL SPANNING TREES </a:t>
            </a:r>
            <a:endParaRPr lang="en-IN" dirty="0"/>
          </a:p>
        </p:txBody>
      </p:sp>
      <p:sp>
        <p:nvSpPr>
          <p:cNvPr id="5" name="Content Placeholder 4"/>
          <p:cNvSpPr>
            <a:spLocks noGrp="1"/>
          </p:cNvSpPr>
          <p:nvPr>
            <p:ph idx="1"/>
          </p:nvPr>
        </p:nvSpPr>
        <p:spPr/>
        <p:txBody>
          <a:bodyPr/>
          <a:lstStyle/>
          <a:p>
            <a:r>
              <a:rPr lang="en-IN" dirty="0">
                <a:hlinkClick r:id="rId2" action="ppaction://hlinkfile"/>
              </a:rPr>
              <a:t>Click here </a:t>
            </a:r>
            <a:endParaRPr lang="en-IN" dirty="0"/>
          </a:p>
        </p:txBody>
      </p:sp>
      <p:pic>
        <p:nvPicPr>
          <p:cNvPr id="7" name="Picture 6"/>
          <p:cNvPicPr>
            <a:picLocks noChangeAspect="1"/>
          </p:cNvPicPr>
          <p:nvPr/>
        </p:nvPicPr>
        <p:blipFill>
          <a:blip r:embed="rId3"/>
          <a:stretch>
            <a:fillRect/>
          </a:stretch>
        </p:blipFill>
        <p:spPr>
          <a:xfrm>
            <a:off x="2246811" y="2319234"/>
            <a:ext cx="4650377" cy="3806929"/>
          </a:xfrm>
          <a:prstGeom prst="rect">
            <a:avLst/>
          </a:prstGeom>
        </p:spPr>
      </p:pic>
    </p:spTree>
    <p:extLst>
      <p:ext uri="{BB962C8B-B14F-4D97-AF65-F5344CB8AC3E}">
        <p14:creationId xmlns:p14="http://schemas.microsoft.com/office/powerpoint/2010/main" val="58572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685800" y="1981200"/>
            <a:ext cx="7772400" cy="685800"/>
          </a:xfrm>
        </p:spPr>
        <p:txBody>
          <a:bodyPr/>
          <a:lstStyle/>
          <a:p>
            <a:r>
              <a:rPr lang="en-US" altLang="en-US">
                <a:ea typeface="MS Mincho" panose="02020609040205080304" pitchFamily="49" charset="-128"/>
              </a:rPr>
              <a:t>Trees are special cases of graphs!!</a:t>
            </a:r>
            <a:r>
              <a:rPr lang="en-US" altLang="en-US"/>
              <a:t> </a:t>
            </a:r>
          </a:p>
        </p:txBody>
      </p:sp>
      <p:pic>
        <p:nvPicPr>
          <p:cNvPr id="6148" name="Picture 4" descr="C:\My Documents\308 PowerPoint\Figures\MACJOBS\JPEGS\CHAP09\P551.jpg"/>
          <p:cNvPicPr>
            <a:picLocks noChangeAspect="1" noChangeArrowheads="1"/>
          </p:cNvPicPr>
          <p:nvPr/>
        </p:nvPicPr>
        <p:blipFill>
          <a:blip r:embed="rId2" cstate="print">
            <a:lum bright="-12000"/>
            <a:extLst>
              <a:ext uri="{28A0092B-C50C-407E-A947-70E740481C1C}">
                <a14:useLocalDpi xmlns:a14="http://schemas.microsoft.com/office/drawing/2010/main" val="0"/>
              </a:ext>
            </a:extLst>
          </a:blip>
          <a:srcRect t="67108"/>
          <a:stretch>
            <a:fillRect/>
          </a:stretch>
        </p:blipFill>
        <p:spPr bwMode="auto">
          <a:xfrm>
            <a:off x="1600200" y="2819400"/>
            <a:ext cx="5867400" cy="3597275"/>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Grp="1" noChangeArrowheads="1"/>
          </p:cNvSpPr>
          <p:nvPr>
            <p:ph type="title"/>
          </p:nvPr>
        </p:nvSpPr>
        <p:spPr>
          <a:noFill/>
          <a:ln/>
        </p:spPr>
        <p:txBody>
          <a:bodyPr/>
          <a:lstStyle/>
          <a:p>
            <a:r>
              <a:rPr lang="en-US" altLang="en-US">
                <a:ea typeface="MS Mincho" panose="02020609040205080304" pitchFamily="49" charset="-128"/>
              </a:rPr>
              <a:t>Trees vs graphs</a:t>
            </a:r>
            <a:endParaRPr lang="en-US" altLang="en-US"/>
          </a:p>
        </p:txBody>
      </p:sp>
    </p:spTree>
    <p:extLst>
      <p:ext uri="{BB962C8B-B14F-4D97-AF65-F5344CB8AC3E}">
        <p14:creationId xmlns:p14="http://schemas.microsoft.com/office/powerpoint/2010/main" val="3789696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a:t>ALGORITHM 1: GENERATE SPANNING TREES IN ORDER OF INCREASING COST </a:t>
            </a:r>
            <a:endParaRPr lang="en-IN" dirty="0"/>
          </a:p>
        </p:txBody>
      </p:sp>
      <p:sp>
        <p:nvSpPr>
          <p:cNvPr id="3" name="Content Placeholder 2"/>
          <p:cNvSpPr>
            <a:spLocks noGrp="1"/>
          </p:cNvSpPr>
          <p:nvPr>
            <p:ph idx="1"/>
          </p:nvPr>
        </p:nvSpPr>
        <p:spPr/>
        <p:txBody>
          <a:bodyPr>
            <a:normAutofit fontScale="85000" lnSpcReduction="20000"/>
          </a:bodyPr>
          <a:lstStyle/>
          <a:p>
            <a:r>
              <a:rPr lang="en-IN" b="1" dirty="0"/>
              <a:t>Input: </a:t>
            </a:r>
            <a:r>
              <a:rPr lang="en-IN" dirty="0"/>
              <a:t>Graph </a:t>
            </a:r>
            <a:r>
              <a:rPr lang="en-IN" i="1" dirty="0"/>
              <a:t>G(V,E) </a:t>
            </a:r>
            <a:r>
              <a:rPr lang="en-IN" dirty="0"/>
              <a:t>and weight function </a:t>
            </a:r>
            <a:r>
              <a:rPr lang="en-IN" i="1" dirty="0"/>
              <a:t>w </a:t>
            </a:r>
            <a:endParaRPr lang="en-IN" dirty="0"/>
          </a:p>
          <a:p>
            <a:r>
              <a:rPr lang="en-IN" b="1" dirty="0"/>
              <a:t>Output: </a:t>
            </a:r>
            <a:r>
              <a:rPr lang="en-IN" dirty="0" err="1"/>
              <a:t>Output_File</a:t>
            </a:r>
            <a:r>
              <a:rPr lang="en-IN" dirty="0"/>
              <a:t> (all spanning trees of </a:t>
            </a:r>
            <a:r>
              <a:rPr lang="en-IN" i="1" dirty="0"/>
              <a:t>G</a:t>
            </a:r>
            <a:r>
              <a:rPr lang="en-IN" dirty="0"/>
              <a:t>, sorted in order of increasing cost) </a:t>
            </a:r>
          </a:p>
          <a:p>
            <a:r>
              <a:rPr lang="en-IN" dirty="0"/>
              <a:t>List = {</a:t>
            </a:r>
            <a:r>
              <a:rPr lang="en-IN" i="1" dirty="0"/>
              <a:t>A</a:t>
            </a:r>
            <a:r>
              <a:rPr lang="en-IN" dirty="0"/>
              <a:t>} </a:t>
            </a:r>
          </a:p>
          <a:p>
            <a:r>
              <a:rPr lang="en-IN" dirty="0" err="1"/>
              <a:t>Calculate_MST</a:t>
            </a:r>
            <a:r>
              <a:rPr lang="en-IN" dirty="0"/>
              <a:t> (</a:t>
            </a:r>
            <a:r>
              <a:rPr lang="en-IN" i="1" dirty="0"/>
              <a:t>A</a:t>
            </a:r>
            <a:r>
              <a:rPr lang="en-IN" dirty="0"/>
              <a:t>) </a:t>
            </a:r>
          </a:p>
          <a:p>
            <a:r>
              <a:rPr lang="en-IN" b="1" dirty="0"/>
              <a:t>while </a:t>
            </a:r>
            <a:r>
              <a:rPr lang="en-IN" dirty="0"/>
              <a:t>MST ≠ ∅ </a:t>
            </a:r>
            <a:r>
              <a:rPr lang="en-IN" b="1" dirty="0"/>
              <a:t>do </a:t>
            </a:r>
            <a:endParaRPr lang="en-IN" dirty="0"/>
          </a:p>
          <a:p>
            <a:r>
              <a:rPr lang="en-IN" dirty="0"/>
              <a:t>Get partition </a:t>
            </a:r>
            <a:r>
              <a:rPr lang="en-IN" i="1" dirty="0"/>
              <a:t>P</a:t>
            </a:r>
            <a:r>
              <a:rPr lang="en-IN" i="1" baseline="30000" dirty="0"/>
              <a:t>s </a:t>
            </a:r>
            <a:r>
              <a:rPr lang="en-IN" dirty="0"/>
              <a:t>∈ List that contains the smallest spanning tree </a:t>
            </a:r>
          </a:p>
          <a:p>
            <a:r>
              <a:rPr lang="en-IN" dirty="0"/>
              <a:t>Write MST of </a:t>
            </a:r>
            <a:r>
              <a:rPr lang="en-IN" i="1" dirty="0"/>
              <a:t>P</a:t>
            </a:r>
            <a:r>
              <a:rPr lang="en-IN" i="1" baseline="30000" dirty="0"/>
              <a:t>s </a:t>
            </a:r>
            <a:r>
              <a:rPr lang="en-IN" dirty="0"/>
              <a:t>to </a:t>
            </a:r>
            <a:r>
              <a:rPr lang="en-IN" dirty="0" err="1"/>
              <a:t>Output_File</a:t>
            </a:r>
            <a:r>
              <a:rPr lang="en-IN" dirty="0"/>
              <a:t> </a:t>
            </a:r>
          </a:p>
          <a:p>
            <a:r>
              <a:rPr lang="en-IN" dirty="0"/>
              <a:t>Remove </a:t>
            </a:r>
            <a:r>
              <a:rPr lang="en-IN" i="1" dirty="0"/>
              <a:t>P</a:t>
            </a:r>
            <a:r>
              <a:rPr lang="en-IN" i="1" baseline="30000" dirty="0"/>
              <a:t>s </a:t>
            </a:r>
            <a:r>
              <a:rPr lang="en-IN" dirty="0"/>
              <a:t>from List </a:t>
            </a:r>
          </a:p>
          <a:p>
            <a:r>
              <a:rPr lang="en-IN" dirty="0"/>
              <a:t>Partition(</a:t>
            </a:r>
            <a:r>
              <a:rPr lang="en-IN" i="1" dirty="0"/>
              <a:t>P</a:t>
            </a:r>
            <a:r>
              <a:rPr lang="en-IN" i="1" baseline="30000" dirty="0"/>
              <a:t>s</a:t>
            </a:r>
            <a:r>
              <a:rPr lang="en-IN" dirty="0"/>
              <a:t>). </a:t>
            </a:r>
          </a:p>
        </p:txBody>
      </p:sp>
    </p:spTree>
    <p:extLst>
      <p:ext uri="{BB962C8B-B14F-4D97-AF65-F5344CB8AC3E}">
        <p14:creationId xmlns:p14="http://schemas.microsoft.com/office/powerpoint/2010/main" val="26155977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r>
              <a:rPr lang="en-IN" b="1" dirty="0"/>
              <a:t>PROCEDURE </a:t>
            </a:r>
            <a:r>
              <a:rPr lang="en-IN" dirty="0"/>
              <a:t>PARTITION (</a:t>
            </a:r>
            <a:r>
              <a:rPr lang="en-IN" i="1" dirty="0"/>
              <a:t>P</a:t>
            </a:r>
            <a:r>
              <a:rPr lang="en-IN" dirty="0"/>
              <a:t>) </a:t>
            </a:r>
          </a:p>
          <a:p>
            <a:r>
              <a:rPr lang="en-IN" i="1" dirty="0"/>
              <a:t>P</a:t>
            </a:r>
            <a:r>
              <a:rPr lang="en-IN" i="1" baseline="30000" dirty="0"/>
              <a:t>1 </a:t>
            </a:r>
            <a:r>
              <a:rPr lang="en-IN" dirty="0"/>
              <a:t>= </a:t>
            </a:r>
            <a:r>
              <a:rPr lang="en-IN" i="1" dirty="0"/>
              <a:t>P</a:t>
            </a:r>
            <a:r>
              <a:rPr lang="en-IN" i="1" baseline="30000" dirty="0"/>
              <a:t>2 </a:t>
            </a:r>
            <a:r>
              <a:rPr lang="en-IN" dirty="0"/>
              <a:t>= </a:t>
            </a:r>
            <a:r>
              <a:rPr lang="en-IN" i="1" dirty="0"/>
              <a:t>P</a:t>
            </a:r>
            <a:r>
              <a:rPr lang="en-IN" dirty="0"/>
              <a:t>; </a:t>
            </a:r>
          </a:p>
          <a:p>
            <a:r>
              <a:rPr lang="en-IN" b="1" dirty="0"/>
              <a:t>for </a:t>
            </a:r>
            <a:r>
              <a:rPr lang="en-IN" dirty="0"/>
              <a:t>each edge </a:t>
            </a:r>
            <a:r>
              <a:rPr lang="en-IN" i="1" dirty="0" err="1"/>
              <a:t>i</a:t>
            </a:r>
            <a:r>
              <a:rPr lang="en-IN" i="1" dirty="0"/>
              <a:t> </a:t>
            </a:r>
            <a:r>
              <a:rPr lang="en-IN" dirty="0"/>
              <a:t>in </a:t>
            </a:r>
            <a:r>
              <a:rPr lang="en-IN" i="1" dirty="0"/>
              <a:t>P </a:t>
            </a:r>
            <a:r>
              <a:rPr lang="en-IN" b="1" dirty="0"/>
              <a:t>do </a:t>
            </a:r>
            <a:endParaRPr lang="en-IN" dirty="0"/>
          </a:p>
          <a:p>
            <a:r>
              <a:rPr lang="en-IN" b="1" dirty="0"/>
              <a:t>if </a:t>
            </a:r>
            <a:r>
              <a:rPr lang="en-IN" i="1" dirty="0" err="1"/>
              <a:t>i</a:t>
            </a:r>
            <a:r>
              <a:rPr lang="en-IN" i="1" dirty="0"/>
              <a:t> not included in P and not excluded from P </a:t>
            </a:r>
            <a:r>
              <a:rPr lang="en-IN" b="1" dirty="0"/>
              <a:t>then </a:t>
            </a:r>
            <a:endParaRPr lang="en-IN" dirty="0"/>
          </a:p>
          <a:p>
            <a:r>
              <a:rPr lang="en-IN" dirty="0"/>
              <a:t>make </a:t>
            </a:r>
            <a:r>
              <a:rPr lang="en-IN" i="1" dirty="0" err="1"/>
              <a:t>i</a:t>
            </a:r>
            <a:r>
              <a:rPr lang="en-IN" i="1" dirty="0"/>
              <a:t> </a:t>
            </a:r>
            <a:r>
              <a:rPr lang="en-IN" dirty="0"/>
              <a:t>excluded from </a:t>
            </a:r>
            <a:r>
              <a:rPr lang="en-IN" i="1" dirty="0"/>
              <a:t>P</a:t>
            </a:r>
            <a:r>
              <a:rPr lang="en-IN" i="1" baseline="30000" dirty="0"/>
              <a:t>1</a:t>
            </a:r>
            <a:r>
              <a:rPr lang="en-IN" i="1" dirty="0"/>
              <a:t>; </a:t>
            </a:r>
            <a:endParaRPr lang="en-IN" dirty="0"/>
          </a:p>
          <a:p>
            <a:r>
              <a:rPr lang="en-IN" dirty="0"/>
              <a:t>make </a:t>
            </a:r>
            <a:r>
              <a:rPr lang="en-IN" i="1" dirty="0" err="1"/>
              <a:t>i</a:t>
            </a:r>
            <a:r>
              <a:rPr lang="en-IN" i="1" dirty="0"/>
              <a:t> </a:t>
            </a:r>
            <a:r>
              <a:rPr lang="en-IN" dirty="0"/>
              <a:t>included in </a:t>
            </a:r>
            <a:r>
              <a:rPr lang="en-IN" i="1" dirty="0"/>
              <a:t>P</a:t>
            </a:r>
            <a:r>
              <a:rPr lang="en-IN" i="1" baseline="30000" dirty="0"/>
              <a:t>2</a:t>
            </a:r>
            <a:r>
              <a:rPr lang="en-IN" dirty="0"/>
              <a:t>; </a:t>
            </a:r>
          </a:p>
          <a:p>
            <a:r>
              <a:rPr lang="en-IN" dirty="0" err="1"/>
              <a:t>Calculate_MST</a:t>
            </a:r>
            <a:r>
              <a:rPr lang="en-IN" dirty="0"/>
              <a:t> (</a:t>
            </a:r>
            <a:r>
              <a:rPr lang="en-IN" i="1" dirty="0"/>
              <a:t>P</a:t>
            </a:r>
            <a:r>
              <a:rPr lang="en-IN" i="1" baseline="30000" dirty="0"/>
              <a:t>1</a:t>
            </a:r>
            <a:r>
              <a:rPr lang="en-IN" dirty="0"/>
              <a:t>); </a:t>
            </a:r>
          </a:p>
          <a:p>
            <a:r>
              <a:rPr lang="en-IN" b="1" dirty="0"/>
              <a:t>if </a:t>
            </a:r>
            <a:r>
              <a:rPr lang="en-IN" dirty="0"/>
              <a:t>Connected (</a:t>
            </a:r>
            <a:r>
              <a:rPr lang="en-IN" i="1" dirty="0"/>
              <a:t>P</a:t>
            </a:r>
            <a:r>
              <a:rPr lang="en-IN" i="1" baseline="30000" dirty="0"/>
              <a:t>1</a:t>
            </a:r>
            <a:r>
              <a:rPr lang="en-IN" dirty="0"/>
              <a:t>) </a:t>
            </a:r>
            <a:r>
              <a:rPr lang="en-IN" b="1" dirty="0"/>
              <a:t>then </a:t>
            </a:r>
            <a:endParaRPr lang="en-IN" dirty="0"/>
          </a:p>
          <a:p>
            <a:r>
              <a:rPr lang="en-IN" dirty="0"/>
              <a:t>add </a:t>
            </a:r>
            <a:r>
              <a:rPr lang="en-IN" i="1" dirty="0"/>
              <a:t>P</a:t>
            </a:r>
            <a:r>
              <a:rPr lang="en-IN" i="1" baseline="30000" dirty="0"/>
              <a:t>1 </a:t>
            </a:r>
            <a:r>
              <a:rPr lang="en-IN" dirty="0"/>
              <a:t>to List; </a:t>
            </a:r>
          </a:p>
          <a:p>
            <a:r>
              <a:rPr lang="en-IN" i="1" dirty="0"/>
              <a:t>P</a:t>
            </a:r>
            <a:r>
              <a:rPr lang="en-IN" i="1" baseline="30000" dirty="0"/>
              <a:t>1 </a:t>
            </a:r>
            <a:r>
              <a:rPr lang="en-IN" dirty="0"/>
              <a:t>= </a:t>
            </a:r>
            <a:r>
              <a:rPr lang="en-IN" i="1" dirty="0"/>
              <a:t>P</a:t>
            </a:r>
            <a:r>
              <a:rPr lang="en-IN" i="1" baseline="30000" dirty="0"/>
              <a:t>2</a:t>
            </a:r>
            <a:r>
              <a:rPr lang="en-IN" dirty="0"/>
              <a:t>; </a:t>
            </a:r>
          </a:p>
        </p:txBody>
      </p:sp>
    </p:spTree>
    <p:extLst>
      <p:ext uri="{BB962C8B-B14F-4D97-AF65-F5344CB8AC3E}">
        <p14:creationId xmlns:p14="http://schemas.microsoft.com/office/powerpoint/2010/main" val="903396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Sort</a:t>
            </a:r>
          </a:p>
        </p:txBody>
      </p:sp>
      <p:sp>
        <p:nvSpPr>
          <p:cNvPr id="3" name="Content Placeholder 2"/>
          <p:cNvSpPr>
            <a:spLocks noGrp="1"/>
          </p:cNvSpPr>
          <p:nvPr>
            <p:ph idx="1"/>
          </p:nvPr>
        </p:nvSpPr>
        <p:spPr>
          <a:xfrm>
            <a:off x="457200" y="1600200"/>
            <a:ext cx="8229600" cy="5029200"/>
          </a:xfrm>
        </p:spPr>
        <p:txBody>
          <a:bodyPr>
            <a:normAutofit fontScale="92500" lnSpcReduction="20000"/>
          </a:bodyPr>
          <a:lstStyle/>
          <a:p>
            <a:pPr algn="just"/>
            <a:r>
              <a:rPr lang="en-IN" b="1" dirty="0"/>
              <a:t>topological sort</a:t>
            </a:r>
            <a:r>
              <a:rPr lang="en-IN" dirty="0"/>
              <a:t> or </a:t>
            </a:r>
            <a:r>
              <a:rPr lang="en-IN" b="1" dirty="0"/>
              <a:t>topological ordering</a:t>
            </a:r>
            <a:r>
              <a:rPr lang="en-IN" dirty="0"/>
              <a:t> of a directed graph is a linear ordering of its vertices such that for every directed edge </a:t>
            </a:r>
            <a:r>
              <a:rPr lang="en-IN" i="1" dirty="0" err="1"/>
              <a:t>uv</a:t>
            </a:r>
            <a:r>
              <a:rPr lang="en-IN" dirty="0"/>
              <a:t> from vertex </a:t>
            </a:r>
            <a:r>
              <a:rPr lang="en-IN" i="1" dirty="0"/>
              <a:t>u</a:t>
            </a:r>
            <a:r>
              <a:rPr lang="en-IN" dirty="0"/>
              <a:t> to vertex </a:t>
            </a:r>
            <a:r>
              <a:rPr lang="en-IN" i="1" dirty="0"/>
              <a:t>v</a:t>
            </a:r>
            <a:r>
              <a:rPr lang="en-IN" dirty="0"/>
              <a:t>, </a:t>
            </a:r>
            <a:r>
              <a:rPr lang="en-IN" i="1" dirty="0"/>
              <a:t>u</a:t>
            </a:r>
            <a:r>
              <a:rPr lang="en-IN" dirty="0"/>
              <a:t> comes before </a:t>
            </a:r>
            <a:r>
              <a:rPr lang="en-IN" i="1" dirty="0"/>
              <a:t>v</a:t>
            </a:r>
            <a:r>
              <a:rPr lang="en-IN" dirty="0"/>
              <a:t> in the ordering. </a:t>
            </a:r>
          </a:p>
          <a:p>
            <a:pPr algn="just"/>
            <a:r>
              <a:rPr lang="en-IN" dirty="0"/>
              <a:t>For instance, the vertices of the graph may represent tasks to be performed, and the edges may represent constraints that one task must be performed before another; in this application, a topological ordering is just a valid sequence for the tasks. </a:t>
            </a:r>
          </a:p>
          <a:p>
            <a:pPr algn="just"/>
            <a:r>
              <a:rPr lang="en-IN" dirty="0"/>
              <a:t>A topological ordering is possible if and only if the graph has no directed cycles, that is, if it is a directed acyclic graph (DAG). </a:t>
            </a:r>
          </a:p>
        </p:txBody>
      </p:sp>
    </p:spTree>
    <p:extLst>
      <p:ext uri="{BB962C8B-B14F-4D97-AF65-F5344CB8AC3E}">
        <p14:creationId xmlns:p14="http://schemas.microsoft.com/office/powerpoint/2010/main" val="2115319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sort </a:t>
            </a:r>
          </a:p>
        </p:txBody>
      </p:sp>
      <p:pic>
        <p:nvPicPr>
          <p:cNvPr id="3074" name="Picture 2" descr="Directed acyclic graph 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4032180" cy="32481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9600" y="1219200"/>
            <a:ext cx="4572000" cy="5262979"/>
          </a:xfrm>
          <a:prstGeom prst="rect">
            <a:avLst/>
          </a:prstGeom>
        </p:spPr>
        <p:txBody>
          <a:bodyPr>
            <a:spAutoFit/>
          </a:bodyPr>
          <a:lstStyle/>
          <a:p>
            <a:pPr>
              <a:buFont typeface="Arial" panose="020B0604020202020204" pitchFamily="34" charset="0"/>
              <a:buChar char="•"/>
            </a:pPr>
            <a:r>
              <a:rPr lang="en-IN" sz="2400" dirty="0"/>
              <a:t>The graph shown to the left has many valid topological sorts, including: </a:t>
            </a:r>
          </a:p>
          <a:p>
            <a:pPr>
              <a:buFont typeface="Arial" panose="020B0604020202020204" pitchFamily="34" charset="0"/>
              <a:buChar char="•"/>
            </a:pPr>
            <a:r>
              <a:rPr lang="en-IN" sz="2400" b="1" dirty="0"/>
              <a:t>5, 7, 3, 11, 8, 2, 9, 10</a:t>
            </a:r>
            <a:r>
              <a:rPr lang="en-IN" sz="2400" dirty="0"/>
              <a:t> (visual left-to-right, top-to-bottom)</a:t>
            </a:r>
          </a:p>
          <a:p>
            <a:pPr>
              <a:buFont typeface="Arial" panose="020B0604020202020204" pitchFamily="34" charset="0"/>
              <a:buChar char="•"/>
            </a:pPr>
            <a:r>
              <a:rPr lang="en-IN" sz="2400" b="1" dirty="0"/>
              <a:t>3, 5, 7, 8, 11, 2, 9, 10 </a:t>
            </a:r>
            <a:r>
              <a:rPr lang="en-IN" sz="2400" dirty="0"/>
              <a:t>(smallest-numbered available vertex first)</a:t>
            </a:r>
          </a:p>
          <a:p>
            <a:pPr>
              <a:buFont typeface="Arial" panose="020B0604020202020204" pitchFamily="34" charset="0"/>
              <a:buChar char="•"/>
            </a:pPr>
            <a:r>
              <a:rPr lang="en-IN" sz="2400" b="1" dirty="0"/>
              <a:t>5, 7, 3, 8, 11, 10, 9, 2 </a:t>
            </a:r>
            <a:r>
              <a:rPr lang="en-IN" sz="2400" dirty="0"/>
              <a:t>(fewest edges first)</a:t>
            </a:r>
          </a:p>
          <a:p>
            <a:pPr>
              <a:buFont typeface="Arial" panose="020B0604020202020204" pitchFamily="34" charset="0"/>
              <a:buChar char="•"/>
            </a:pPr>
            <a:r>
              <a:rPr lang="en-IN" sz="2400" b="1" dirty="0"/>
              <a:t>7, 5, 11, 3, 10, 8, 9, 2 </a:t>
            </a:r>
            <a:r>
              <a:rPr lang="en-IN" sz="2400" dirty="0"/>
              <a:t>(largest-numbered available vertex first)</a:t>
            </a:r>
          </a:p>
          <a:p>
            <a:pPr>
              <a:buFont typeface="Arial" panose="020B0604020202020204" pitchFamily="34" charset="0"/>
              <a:buChar char="•"/>
            </a:pPr>
            <a:r>
              <a:rPr lang="en-IN" sz="2400" b="1" dirty="0"/>
              <a:t>5, 7, 11, 2, 3, 8, 9, 10 </a:t>
            </a:r>
            <a:r>
              <a:rPr lang="en-IN" sz="2400" dirty="0"/>
              <a:t>(attempting top-to-bottom, left-to-right)</a:t>
            </a:r>
          </a:p>
          <a:p>
            <a:pPr>
              <a:buFont typeface="Arial" panose="020B0604020202020204" pitchFamily="34" charset="0"/>
              <a:buChar char="•"/>
            </a:pPr>
            <a:r>
              <a:rPr lang="en-IN" sz="2400" b="1" dirty="0"/>
              <a:t>3, 7, 8, 5, 11, 10, 2, 9 </a:t>
            </a:r>
            <a:r>
              <a:rPr lang="en-IN" sz="2400" dirty="0"/>
              <a:t>(arbitrary)</a:t>
            </a:r>
          </a:p>
        </p:txBody>
      </p:sp>
    </p:spTree>
    <p:extLst>
      <p:ext uri="{BB962C8B-B14F-4D97-AF65-F5344CB8AC3E}">
        <p14:creationId xmlns:p14="http://schemas.microsoft.com/office/powerpoint/2010/main" val="10692127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l-GR"/>
              <a:t>Articulation Point</a:t>
            </a:r>
          </a:p>
        </p:txBody>
      </p:sp>
      <p:sp>
        <p:nvSpPr>
          <p:cNvPr id="3075" name="Rectangle 3"/>
          <p:cNvSpPr>
            <a:spLocks noGrp="1" noChangeArrowheads="1"/>
          </p:cNvSpPr>
          <p:nvPr>
            <p:ph type="body" idx="1"/>
          </p:nvPr>
        </p:nvSpPr>
        <p:spPr>
          <a:xfrm>
            <a:off x="381000" y="1143000"/>
            <a:ext cx="8229600" cy="5257800"/>
          </a:xfrm>
        </p:spPr>
        <p:txBody>
          <a:bodyPr/>
          <a:lstStyle/>
          <a:p>
            <a:pPr eaLnBrk="1" hangingPunct="1"/>
            <a:r>
              <a:rPr lang="en-US" altLang="el-GR"/>
              <a:t>Let G = (V,E) be a connected undirected graph.</a:t>
            </a:r>
          </a:p>
          <a:p>
            <a:pPr eaLnBrk="1" hangingPunct="1"/>
            <a:endParaRPr lang="en-US" altLang="el-GR"/>
          </a:p>
          <a:p>
            <a:pPr eaLnBrk="1" hangingPunct="1">
              <a:buFontTx/>
              <a:buNone/>
            </a:pPr>
            <a:r>
              <a:rPr lang="en-US" altLang="el-GR">
                <a:solidFill>
                  <a:srgbClr val="CC0000"/>
                </a:solidFill>
              </a:rPr>
              <a:t>Articulation Point:</a:t>
            </a:r>
            <a:r>
              <a:rPr lang="en-US" altLang="el-GR"/>
              <a:t> is any vertex of G whose removal results in a disconnected graph.</a:t>
            </a:r>
          </a:p>
        </p:txBody>
      </p:sp>
      <p:grpSp>
        <p:nvGrpSpPr>
          <p:cNvPr id="3076" name="Group 25"/>
          <p:cNvGrpSpPr>
            <a:grpSpLocks/>
          </p:cNvGrpSpPr>
          <p:nvPr/>
        </p:nvGrpSpPr>
        <p:grpSpPr bwMode="auto">
          <a:xfrm>
            <a:off x="1219200" y="3581400"/>
            <a:ext cx="1981200" cy="2667000"/>
            <a:chOff x="1152" y="1968"/>
            <a:chExt cx="1248" cy="1680"/>
          </a:xfrm>
        </p:grpSpPr>
        <p:sp>
          <p:nvSpPr>
            <p:cNvPr id="3077" name="Line 21"/>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8" name="Line 18"/>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79" name="Line 19"/>
            <p:cNvSpPr>
              <a:spLocks noChangeShapeType="1"/>
            </p:cNvSpPr>
            <p:nvPr/>
          </p:nvSpPr>
          <p:spPr bwMode="auto">
            <a:xfrm>
              <a:off x="1248" y="2208"/>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0" name="Line 16"/>
            <p:cNvSpPr>
              <a:spLocks noChangeShapeType="1"/>
            </p:cNvSpPr>
            <p:nvPr/>
          </p:nvSpPr>
          <p:spPr bwMode="auto">
            <a:xfrm>
              <a:off x="1824" y="2160"/>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81" name="Oval 4"/>
            <p:cNvSpPr>
              <a:spLocks noChangeArrowheads="1"/>
            </p:cNvSpPr>
            <p:nvPr/>
          </p:nvSpPr>
          <p:spPr bwMode="auto">
            <a:xfrm>
              <a:off x="1152"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2" name="Oval 5"/>
            <p:cNvSpPr>
              <a:spLocks noChangeArrowheads="1"/>
            </p:cNvSpPr>
            <p:nvPr/>
          </p:nvSpPr>
          <p:spPr bwMode="auto">
            <a:xfrm>
              <a:off x="2160"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3" name="Oval 6"/>
            <p:cNvSpPr>
              <a:spLocks noChangeArrowheads="1"/>
            </p:cNvSpPr>
            <p:nvPr/>
          </p:nvSpPr>
          <p:spPr bwMode="auto">
            <a:xfrm>
              <a:off x="2160"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4" name="Oval 7"/>
            <p:cNvSpPr>
              <a:spLocks noChangeArrowheads="1"/>
            </p:cNvSpPr>
            <p:nvPr/>
          </p:nvSpPr>
          <p:spPr bwMode="auto">
            <a:xfrm>
              <a:off x="1632"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5" name="Oval 8"/>
            <p:cNvSpPr>
              <a:spLocks noChangeArrowheads="1"/>
            </p:cNvSpPr>
            <p:nvPr/>
          </p:nvSpPr>
          <p:spPr bwMode="auto">
            <a:xfrm>
              <a:off x="115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6" name="Oval 9"/>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7" name="Oval 10"/>
            <p:cNvSpPr>
              <a:spLocks noChangeArrowheads="1"/>
            </p:cNvSpPr>
            <p:nvPr/>
          </p:nvSpPr>
          <p:spPr bwMode="auto">
            <a:xfrm>
              <a:off x="163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8" name="Oval 11"/>
            <p:cNvSpPr>
              <a:spLocks noChangeArrowheads="1"/>
            </p:cNvSpPr>
            <p:nvPr/>
          </p:nvSpPr>
          <p:spPr bwMode="auto">
            <a:xfrm>
              <a:off x="115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89" name="Oval 12"/>
            <p:cNvSpPr>
              <a:spLocks noChangeArrowheads="1"/>
            </p:cNvSpPr>
            <p:nvPr/>
          </p:nvSpPr>
          <p:spPr bwMode="auto">
            <a:xfrm>
              <a:off x="163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90" name="Oval 13"/>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3091" name="Line 14"/>
            <p:cNvSpPr>
              <a:spLocks noChangeShapeType="1"/>
            </p:cNvSpPr>
            <p:nvPr/>
          </p:nvSpPr>
          <p:spPr bwMode="auto">
            <a:xfrm>
              <a:off x="1392" y="211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2" name="Line 15"/>
            <p:cNvSpPr>
              <a:spLocks noChangeShapeType="1"/>
            </p:cNvSpPr>
            <p:nvPr/>
          </p:nvSpPr>
          <p:spPr bwMode="auto">
            <a:xfrm>
              <a:off x="1872" y="211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3" name="Line 17"/>
            <p:cNvSpPr>
              <a:spLocks noChangeShapeType="1"/>
            </p:cNvSpPr>
            <p:nvPr/>
          </p:nvSpPr>
          <p:spPr bwMode="auto">
            <a:xfrm>
              <a:off x="2256" y="220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4" name="Line 20"/>
            <p:cNvSpPr>
              <a:spLocks noChangeShapeType="1"/>
            </p:cNvSpPr>
            <p:nvPr/>
          </p:nvSpPr>
          <p:spPr bwMode="auto">
            <a:xfrm>
              <a:off x="1392" y="35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5" name="Line 22"/>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6" name="Line 23"/>
            <p:cNvSpPr>
              <a:spLocks noChangeShapeType="1"/>
            </p:cNvSpPr>
            <p:nvPr/>
          </p:nvSpPr>
          <p:spPr bwMode="auto">
            <a:xfrm>
              <a:off x="1392"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097" name="Line 24"/>
            <p:cNvSpPr>
              <a:spLocks noChangeShapeType="1"/>
            </p:cNvSpPr>
            <p:nvPr/>
          </p:nvSpPr>
          <p:spPr bwMode="auto">
            <a:xfrm>
              <a:off x="1728" y="316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1671108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title"/>
          </p:nvPr>
        </p:nvSpPr>
        <p:spPr/>
        <p:txBody>
          <a:bodyPr/>
          <a:lstStyle/>
          <a:p>
            <a:pPr eaLnBrk="1" hangingPunct="1"/>
            <a:r>
              <a:rPr lang="en-US" altLang="el-GR"/>
              <a:t>Articulation Point</a:t>
            </a:r>
          </a:p>
        </p:txBody>
      </p:sp>
      <p:sp>
        <p:nvSpPr>
          <p:cNvPr id="4099" name="Rectangle 7"/>
          <p:cNvSpPr>
            <a:spLocks noGrp="1" noChangeArrowheads="1"/>
          </p:cNvSpPr>
          <p:nvPr>
            <p:ph type="body" idx="1"/>
          </p:nvPr>
        </p:nvSpPr>
        <p:spPr>
          <a:xfrm>
            <a:off x="457200" y="1417638"/>
            <a:ext cx="8229600" cy="4708525"/>
          </a:xfrm>
        </p:spPr>
        <p:txBody>
          <a:bodyPr/>
          <a:lstStyle/>
          <a:p>
            <a:pPr eaLnBrk="1" hangingPunct="1">
              <a:buFontTx/>
              <a:buNone/>
            </a:pPr>
            <a:r>
              <a:rPr lang="en-US" altLang="el-GR" dirty="0">
                <a:solidFill>
                  <a:srgbClr val="CC0000"/>
                </a:solidFill>
              </a:rPr>
              <a:t>Articulation Point:</a:t>
            </a:r>
            <a:r>
              <a:rPr lang="en-US" altLang="el-GR" dirty="0"/>
              <a:t> is any vertex of G whose removal results in a disconnected graph.</a:t>
            </a:r>
          </a:p>
        </p:txBody>
      </p:sp>
      <p:grpSp>
        <p:nvGrpSpPr>
          <p:cNvPr id="4100" name="Group 25"/>
          <p:cNvGrpSpPr>
            <a:grpSpLocks/>
          </p:cNvGrpSpPr>
          <p:nvPr/>
        </p:nvGrpSpPr>
        <p:grpSpPr bwMode="auto">
          <a:xfrm>
            <a:off x="1447800" y="3635863"/>
            <a:ext cx="1981200" cy="2667000"/>
            <a:chOff x="1152" y="1968"/>
            <a:chExt cx="1248" cy="1680"/>
          </a:xfrm>
        </p:grpSpPr>
        <p:sp>
          <p:nvSpPr>
            <p:cNvPr id="4101" name="Line 2"/>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2" name="Line 3"/>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3" name="Line 4"/>
            <p:cNvSpPr>
              <a:spLocks noChangeShapeType="1"/>
            </p:cNvSpPr>
            <p:nvPr/>
          </p:nvSpPr>
          <p:spPr bwMode="auto">
            <a:xfrm>
              <a:off x="1248" y="2208"/>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4" name="Line 5"/>
            <p:cNvSpPr>
              <a:spLocks noChangeShapeType="1"/>
            </p:cNvSpPr>
            <p:nvPr/>
          </p:nvSpPr>
          <p:spPr bwMode="auto">
            <a:xfrm>
              <a:off x="1824" y="2160"/>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05" name="Oval 8"/>
            <p:cNvSpPr>
              <a:spLocks noChangeArrowheads="1"/>
            </p:cNvSpPr>
            <p:nvPr/>
          </p:nvSpPr>
          <p:spPr bwMode="auto">
            <a:xfrm>
              <a:off x="115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06" name="Oval 9"/>
            <p:cNvSpPr>
              <a:spLocks noChangeArrowheads="1"/>
            </p:cNvSpPr>
            <p:nvPr/>
          </p:nvSpPr>
          <p:spPr bwMode="auto">
            <a:xfrm>
              <a:off x="2160"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07" name="Oval 10"/>
            <p:cNvSpPr>
              <a:spLocks noChangeArrowheads="1"/>
            </p:cNvSpPr>
            <p:nvPr/>
          </p:nvSpPr>
          <p:spPr bwMode="auto">
            <a:xfrm>
              <a:off x="2160"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08" name="Oval 11"/>
            <p:cNvSpPr>
              <a:spLocks noChangeArrowheads="1"/>
            </p:cNvSpPr>
            <p:nvPr/>
          </p:nvSpPr>
          <p:spPr bwMode="auto">
            <a:xfrm>
              <a:off x="163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4109" name="Oval 12"/>
            <p:cNvSpPr>
              <a:spLocks noChangeArrowheads="1"/>
            </p:cNvSpPr>
            <p:nvPr/>
          </p:nvSpPr>
          <p:spPr bwMode="auto">
            <a:xfrm>
              <a:off x="1152" y="292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0" name="Oval 13"/>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1" name="Oval 14"/>
            <p:cNvSpPr>
              <a:spLocks noChangeArrowheads="1"/>
            </p:cNvSpPr>
            <p:nvPr/>
          </p:nvSpPr>
          <p:spPr bwMode="auto">
            <a:xfrm>
              <a:off x="163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2" name="Oval 15"/>
            <p:cNvSpPr>
              <a:spLocks noChangeArrowheads="1"/>
            </p:cNvSpPr>
            <p:nvPr/>
          </p:nvSpPr>
          <p:spPr bwMode="auto">
            <a:xfrm>
              <a:off x="115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3" name="Oval 16"/>
            <p:cNvSpPr>
              <a:spLocks noChangeArrowheads="1"/>
            </p:cNvSpPr>
            <p:nvPr/>
          </p:nvSpPr>
          <p:spPr bwMode="auto">
            <a:xfrm>
              <a:off x="163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4" name="Oval 17"/>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4115" name="Line 18"/>
            <p:cNvSpPr>
              <a:spLocks noChangeShapeType="1"/>
            </p:cNvSpPr>
            <p:nvPr/>
          </p:nvSpPr>
          <p:spPr bwMode="auto">
            <a:xfrm>
              <a:off x="1392" y="211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6" name="Line 19"/>
            <p:cNvSpPr>
              <a:spLocks noChangeShapeType="1"/>
            </p:cNvSpPr>
            <p:nvPr/>
          </p:nvSpPr>
          <p:spPr bwMode="auto">
            <a:xfrm>
              <a:off x="1872" y="211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7" name="Line 20"/>
            <p:cNvSpPr>
              <a:spLocks noChangeShapeType="1"/>
            </p:cNvSpPr>
            <p:nvPr/>
          </p:nvSpPr>
          <p:spPr bwMode="auto">
            <a:xfrm>
              <a:off x="2256" y="220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8" name="Line 21"/>
            <p:cNvSpPr>
              <a:spLocks noChangeShapeType="1"/>
            </p:cNvSpPr>
            <p:nvPr/>
          </p:nvSpPr>
          <p:spPr bwMode="auto">
            <a:xfrm>
              <a:off x="1392" y="35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9" name="Line 22"/>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20" name="Line 23"/>
            <p:cNvSpPr>
              <a:spLocks noChangeShapeType="1"/>
            </p:cNvSpPr>
            <p:nvPr/>
          </p:nvSpPr>
          <p:spPr bwMode="auto">
            <a:xfrm>
              <a:off x="1392"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21" name="Line 24"/>
            <p:cNvSpPr>
              <a:spLocks noChangeShapeType="1"/>
            </p:cNvSpPr>
            <p:nvPr/>
          </p:nvSpPr>
          <p:spPr bwMode="auto">
            <a:xfrm>
              <a:off x="1728" y="316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pic>
        <p:nvPicPr>
          <p:cNvPr id="8194" name="Picture 2" descr="Articulation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444029"/>
            <a:ext cx="2814270" cy="18761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rticulationPoint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636" y="4380952"/>
            <a:ext cx="1005256" cy="231982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rticulationPoints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641101"/>
            <a:ext cx="3401159" cy="202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217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a:spLocks noGrp="1" noChangeArrowheads="1"/>
          </p:cNvSpPr>
          <p:nvPr>
            <p:ph type="title"/>
          </p:nvPr>
        </p:nvSpPr>
        <p:spPr/>
        <p:txBody>
          <a:bodyPr>
            <a:normAutofit fontScale="90000"/>
          </a:bodyPr>
          <a:lstStyle/>
          <a:p>
            <a:pPr eaLnBrk="1" hangingPunct="1"/>
            <a:r>
              <a:rPr lang="en-US" dirty="0"/>
              <a:t>Strongly Connected Components or </a:t>
            </a:r>
            <a:r>
              <a:rPr lang="en-US" altLang="el-GR" dirty="0" err="1"/>
              <a:t>Biconnected</a:t>
            </a:r>
            <a:r>
              <a:rPr lang="en-US" altLang="el-GR" dirty="0"/>
              <a:t> components</a:t>
            </a:r>
          </a:p>
        </p:txBody>
      </p:sp>
      <p:sp>
        <p:nvSpPr>
          <p:cNvPr id="5123" name="Rectangle 7"/>
          <p:cNvSpPr>
            <a:spLocks noGrp="1" noChangeArrowheads="1"/>
          </p:cNvSpPr>
          <p:nvPr>
            <p:ph type="body" idx="1"/>
          </p:nvPr>
        </p:nvSpPr>
        <p:spPr>
          <a:xfrm>
            <a:off x="457200" y="1219200"/>
            <a:ext cx="8229600" cy="5638800"/>
          </a:xfrm>
        </p:spPr>
        <p:txBody>
          <a:bodyPr/>
          <a:lstStyle/>
          <a:p>
            <a:pPr eaLnBrk="1" hangingPunct="1">
              <a:buFontTx/>
              <a:buNone/>
            </a:pPr>
            <a:endParaRPr lang="en-US" altLang="el-GR" dirty="0"/>
          </a:p>
          <a:p>
            <a:pPr eaLnBrk="1" hangingPunct="1"/>
            <a:r>
              <a:rPr lang="en-US" altLang="el-GR" sz="2000" dirty="0"/>
              <a:t>A graph is </a:t>
            </a:r>
            <a:r>
              <a:rPr lang="en-US" altLang="el-GR" sz="2000" dirty="0" err="1">
                <a:solidFill>
                  <a:srgbClr val="CC0000"/>
                </a:solidFill>
              </a:rPr>
              <a:t>biconnected</a:t>
            </a:r>
            <a:r>
              <a:rPr lang="en-US" altLang="el-GR" sz="2000" dirty="0"/>
              <a:t> if it contains no articulation points.</a:t>
            </a:r>
          </a:p>
          <a:p>
            <a:pPr eaLnBrk="1" hangingPunct="1">
              <a:buFontTx/>
              <a:buNone/>
            </a:pPr>
            <a:endParaRPr lang="en-US" altLang="el-GR" sz="2000" dirty="0"/>
          </a:p>
          <a:p>
            <a:pPr eaLnBrk="1" hangingPunct="1"/>
            <a:r>
              <a:rPr lang="en-US" altLang="el-GR" sz="2000" dirty="0"/>
              <a:t>Two edges are </a:t>
            </a:r>
            <a:r>
              <a:rPr lang="en-US" altLang="el-GR" sz="2000" dirty="0" err="1">
                <a:solidFill>
                  <a:srgbClr val="CC0000"/>
                </a:solidFill>
              </a:rPr>
              <a:t>cocyclic</a:t>
            </a:r>
            <a:r>
              <a:rPr lang="en-US" altLang="el-GR" sz="2000" dirty="0"/>
              <a:t> if they are equal or if there is a simple cycle that contains both edges. (Two different ways of getting from one edge to the other)</a:t>
            </a:r>
          </a:p>
          <a:p>
            <a:pPr lvl="1" eaLnBrk="1" hangingPunct="1"/>
            <a:r>
              <a:rPr lang="en-US" altLang="el-GR" sz="2000" dirty="0"/>
              <a:t>This defines an equivalence relation on the edges of the graph</a:t>
            </a:r>
            <a:endParaRPr lang="en-US" altLang="el-GR" sz="2000" dirty="0">
              <a:solidFill>
                <a:srgbClr val="CC0000"/>
              </a:solidFill>
            </a:endParaRPr>
          </a:p>
          <a:p>
            <a:pPr eaLnBrk="1" hangingPunct="1"/>
            <a:r>
              <a:rPr lang="en-US" altLang="el-GR" sz="2000" dirty="0" err="1">
                <a:solidFill>
                  <a:srgbClr val="CC0000"/>
                </a:solidFill>
              </a:rPr>
              <a:t>Biconnected</a:t>
            </a:r>
            <a:r>
              <a:rPr lang="en-US" altLang="el-GR" sz="2000" dirty="0">
                <a:solidFill>
                  <a:srgbClr val="CC0000"/>
                </a:solidFill>
              </a:rPr>
              <a:t> components</a:t>
            </a:r>
            <a:r>
              <a:rPr lang="en-US" altLang="el-GR" sz="2000" dirty="0"/>
              <a:t> of a graph are the equivalence classes of </a:t>
            </a:r>
            <a:r>
              <a:rPr lang="en-US" altLang="el-GR" sz="2000" dirty="0" err="1"/>
              <a:t>cocyclicity</a:t>
            </a:r>
            <a:r>
              <a:rPr lang="en-US" altLang="el-GR" sz="2000" dirty="0"/>
              <a:t> relation</a:t>
            </a:r>
          </a:p>
        </p:txBody>
      </p:sp>
      <p:grpSp>
        <p:nvGrpSpPr>
          <p:cNvPr id="5124" name="Group 37"/>
          <p:cNvGrpSpPr>
            <a:grpSpLocks/>
          </p:cNvGrpSpPr>
          <p:nvPr/>
        </p:nvGrpSpPr>
        <p:grpSpPr bwMode="auto">
          <a:xfrm>
            <a:off x="4648200" y="4724400"/>
            <a:ext cx="2438400" cy="1905000"/>
            <a:chOff x="1152" y="1872"/>
            <a:chExt cx="2448" cy="1920"/>
          </a:xfrm>
        </p:grpSpPr>
        <p:sp>
          <p:nvSpPr>
            <p:cNvPr id="5147" name="Line 2"/>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8" name="Line 3"/>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9" name="Line 4"/>
            <p:cNvSpPr>
              <a:spLocks noChangeShapeType="1"/>
            </p:cNvSpPr>
            <p:nvPr/>
          </p:nvSpPr>
          <p:spPr bwMode="auto">
            <a:xfrm>
              <a:off x="1248" y="2208"/>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50" name="Line 5"/>
            <p:cNvSpPr>
              <a:spLocks noChangeShapeType="1"/>
            </p:cNvSpPr>
            <p:nvPr/>
          </p:nvSpPr>
          <p:spPr bwMode="auto">
            <a:xfrm>
              <a:off x="3024" y="2064"/>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51" name="Oval 8"/>
            <p:cNvSpPr>
              <a:spLocks noChangeArrowheads="1"/>
            </p:cNvSpPr>
            <p:nvPr/>
          </p:nvSpPr>
          <p:spPr bwMode="auto">
            <a:xfrm>
              <a:off x="1152"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2" name="Oval 9"/>
            <p:cNvSpPr>
              <a:spLocks noChangeArrowheads="1"/>
            </p:cNvSpPr>
            <p:nvPr/>
          </p:nvSpPr>
          <p:spPr bwMode="auto">
            <a:xfrm>
              <a:off x="3360" y="23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3" name="Oval 10"/>
            <p:cNvSpPr>
              <a:spLocks noChangeArrowheads="1"/>
            </p:cNvSpPr>
            <p:nvPr/>
          </p:nvSpPr>
          <p:spPr bwMode="auto">
            <a:xfrm>
              <a:off x="336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4" name="Oval 11"/>
            <p:cNvSpPr>
              <a:spLocks noChangeArrowheads="1"/>
            </p:cNvSpPr>
            <p:nvPr/>
          </p:nvSpPr>
          <p:spPr bwMode="auto">
            <a:xfrm>
              <a:off x="2832"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5155" name="Oval 12"/>
            <p:cNvSpPr>
              <a:spLocks noChangeArrowheads="1"/>
            </p:cNvSpPr>
            <p:nvPr/>
          </p:nvSpPr>
          <p:spPr bwMode="auto">
            <a:xfrm>
              <a:off x="1920" y="30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6" name="Oval 13"/>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7" name="Oval 14"/>
            <p:cNvSpPr>
              <a:spLocks noChangeArrowheads="1"/>
            </p:cNvSpPr>
            <p:nvPr/>
          </p:nvSpPr>
          <p:spPr bwMode="auto">
            <a:xfrm>
              <a:off x="2400" y="30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8" name="Oval 15"/>
            <p:cNvSpPr>
              <a:spLocks noChangeArrowheads="1"/>
            </p:cNvSpPr>
            <p:nvPr/>
          </p:nvSpPr>
          <p:spPr bwMode="auto">
            <a:xfrm>
              <a:off x="1920" y="35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59" name="Oval 16"/>
            <p:cNvSpPr>
              <a:spLocks noChangeArrowheads="1"/>
            </p:cNvSpPr>
            <p:nvPr/>
          </p:nvSpPr>
          <p:spPr bwMode="auto">
            <a:xfrm>
              <a:off x="2400" y="35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60" name="Oval 17"/>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61" name="Line 19"/>
            <p:cNvSpPr>
              <a:spLocks noChangeShapeType="1"/>
            </p:cNvSpPr>
            <p:nvPr/>
          </p:nvSpPr>
          <p:spPr bwMode="auto">
            <a:xfrm>
              <a:off x="3072" y="201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2" name="Line 20"/>
            <p:cNvSpPr>
              <a:spLocks noChangeShapeType="1"/>
            </p:cNvSpPr>
            <p:nvPr/>
          </p:nvSpPr>
          <p:spPr bwMode="auto">
            <a:xfrm>
              <a:off x="3456" y="21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3" name="Line 21"/>
            <p:cNvSpPr>
              <a:spLocks noChangeShapeType="1"/>
            </p:cNvSpPr>
            <p:nvPr/>
          </p:nvSpPr>
          <p:spPr bwMode="auto">
            <a:xfrm>
              <a:off x="2160" y="36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4" name="Line 22"/>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5" name="Line 23"/>
            <p:cNvSpPr>
              <a:spLocks noChangeShapeType="1"/>
            </p:cNvSpPr>
            <p:nvPr/>
          </p:nvSpPr>
          <p:spPr bwMode="auto">
            <a:xfrm>
              <a:off x="2160" y="321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6" name="Line 24"/>
            <p:cNvSpPr>
              <a:spLocks noChangeShapeType="1"/>
            </p:cNvSpPr>
            <p:nvPr/>
          </p:nvSpPr>
          <p:spPr bwMode="auto">
            <a:xfrm>
              <a:off x="2496" y="33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67" name="Oval 25"/>
            <p:cNvSpPr>
              <a:spLocks noChangeArrowheads="1"/>
            </p:cNvSpPr>
            <p:nvPr/>
          </p:nvSpPr>
          <p:spPr bwMode="auto">
            <a:xfrm>
              <a:off x="192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68" name="Oval 26"/>
            <p:cNvSpPr>
              <a:spLocks noChangeArrowheads="1"/>
            </p:cNvSpPr>
            <p:nvPr/>
          </p:nvSpPr>
          <p:spPr bwMode="auto">
            <a:xfrm>
              <a:off x="240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5169" name="Line 27"/>
            <p:cNvSpPr>
              <a:spLocks noChangeShapeType="1"/>
            </p:cNvSpPr>
            <p:nvPr/>
          </p:nvSpPr>
          <p:spPr bwMode="auto">
            <a:xfrm>
              <a:off x="2160" y="1968"/>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70" name="Oval 35"/>
            <p:cNvSpPr>
              <a:spLocks noChangeArrowheads="1"/>
            </p:cNvSpPr>
            <p:nvPr/>
          </p:nvSpPr>
          <p:spPr bwMode="auto">
            <a:xfrm>
              <a:off x="115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71" name="Line 36"/>
            <p:cNvSpPr>
              <a:spLocks noChangeShapeType="1"/>
            </p:cNvSpPr>
            <p:nvPr/>
          </p:nvSpPr>
          <p:spPr bwMode="auto">
            <a:xfrm>
              <a:off x="2064" y="33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5125" name="Group 38"/>
          <p:cNvGrpSpPr>
            <a:grpSpLocks/>
          </p:cNvGrpSpPr>
          <p:nvPr/>
        </p:nvGrpSpPr>
        <p:grpSpPr bwMode="auto">
          <a:xfrm>
            <a:off x="1828800" y="4876800"/>
            <a:ext cx="1295400" cy="1828800"/>
            <a:chOff x="1152" y="1968"/>
            <a:chExt cx="1248" cy="1680"/>
          </a:xfrm>
        </p:grpSpPr>
        <p:sp>
          <p:nvSpPr>
            <p:cNvPr id="5126" name="Line 39"/>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7" name="Line 40"/>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8" name="Line 41"/>
            <p:cNvSpPr>
              <a:spLocks noChangeShapeType="1"/>
            </p:cNvSpPr>
            <p:nvPr/>
          </p:nvSpPr>
          <p:spPr bwMode="auto">
            <a:xfrm>
              <a:off x="1248" y="2208"/>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9" name="Line 42"/>
            <p:cNvSpPr>
              <a:spLocks noChangeShapeType="1"/>
            </p:cNvSpPr>
            <p:nvPr/>
          </p:nvSpPr>
          <p:spPr bwMode="auto">
            <a:xfrm>
              <a:off x="1824" y="2160"/>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30" name="Oval 43"/>
            <p:cNvSpPr>
              <a:spLocks noChangeArrowheads="1"/>
            </p:cNvSpPr>
            <p:nvPr/>
          </p:nvSpPr>
          <p:spPr bwMode="auto">
            <a:xfrm>
              <a:off x="115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1" name="Oval 44"/>
            <p:cNvSpPr>
              <a:spLocks noChangeArrowheads="1"/>
            </p:cNvSpPr>
            <p:nvPr/>
          </p:nvSpPr>
          <p:spPr bwMode="auto">
            <a:xfrm>
              <a:off x="2160"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2" name="Oval 45"/>
            <p:cNvSpPr>
              <a:spLocks noChangeArrowheads="1"/>
            </p:cNvSpPr>
            <p:nvPr/>
          </p:nvSpPr>
          <p:spPr bwMode="auto">
            <a:xfrm>
              <a:off x="2160"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3" name="Oval 46"/>
            <p:cNvSpPr>
              <a:spLocks noChangeArrowheads="1"/>
            </p:cNvSpPr>
            <p:nvPr/>
          </p:nvSpPr>
          <p:spPr bwMode="auto">
            <a:xfrm>
              <a:off x="163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5134" name="Oval 47"/>
            <p:cNvSpPr>
              <a:spLocks noChangeArrowheads="1"/>
            </p:cNvSpPr>
            <p:nvPr/>
          </p:nvSpPr>
          <p:spPr bwMode="auto">
            <a:xfrm>
              <a:off x="1152" y="292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5" name="Oval 48"/>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6" name="Oval 49"/>
            <p:cNvSpPr>
              <a:spLocks noChangeArrowheads="1"/>
            </p:cNvSpPr>
            <p:nvPr/>
          </p:nvSpPr>
          <p:spPr bwMode="auto">
            <a:xfrm>
              <a:off x="163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7" name="Oval 50"/>
            <p:cNvSpPr>
              <a:spLocks noChangeArrowheads="1"/>
            </p:cNvSpPr>
            <p:nvPr/>
          </p:nvSpPr>
          <p:spPr bwMode="auto">
            <a:xfrm>
              <a:off x="115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8" name="Oval 51"/>
            <p:cNvSpPr>
              <a:spLocks noChangeArrowheads="1"/>
            </p:cNvSpPr>
            <p:nvPr/>
          </p:nvSpPr>
          <p:spPr bwMode="auto">
            <a:xfrm>
              <a:off x="163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39" name="Oval 52"/>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5140" name="Line 53"/>
            <p:cNvSpPr>
              <a:spLocks noChangeShapeType="1"/>
            </p:cNvSpPr>
            <p:nvPr/>
          </p:nvSpPr>
          <p:spPr bwMode="auto">
            <a:xfrm>
              <a:off x="1392" y="211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1" name="Line 54"/>
            <p:cNvSpPr>
              <a:spLocks noChangeShapeType="1"/>
            </p:cNvSpPr>
            <p:nvPr/>
          </p:nvSpPr>
          <p:spPr bwMode="auto">
            <a:xfrm>
              <a:off x="1872" y="211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2" name="Line 55"/>
            <p:cNvSpPr>
              <a:spLocks noChangeShapeType="1"/>
            </p:cNvSpPr>
            <p:nvPr/>
          </p:nvSpPr>
          <p:spPr bwMode="auto">
            <a:xfrm>
              <a:off x="2256" y="220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3" name="Line 56"/>
            <p:cNvSpPr>
              <a:spLocks noChangeShapeType="1"/>
            </p:cNvSpPr>
            <p:nvPr/>
          </p:nvSpPr>
          <p:spPr bwMode="auto">
            <a:xfrm>
              <a:off x="1392" y="35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4" name="Line 57"/>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5" name="Line 58"/>
            <p:cNvSpPr>
              <a:spLocks noChangeShapeType="1"/>
            </p:cNvSpPr>
            <p:nvPr/>
          </p:nvSpPr>
          <p:spPr bwMode="auto">
            <a:xfrm>
              <a:off x="1392"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46" name="Line 59"/>
            <p:cNvSpPr>
              <a:spLocks noChangeShapeType="1"/>
            </p:cNvSpPr>
            <p:nvPr/>
          </p:nvSpPr>
          <p:spPr bwMode="auto">
            <a:xfrm>
              <a:off x="1728" y="316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715926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fontScale="90000"/>
          </a:bodyPr>
          <a:lstStyle/>
          <a:p>
            <a:pPr eaLnBrk="1" hangingPunct="1"/>
            <a:r>
              <a:rPr lang="en-US" dirty="0"/>
              <a:t>Strongly Connected Components or </a:t>
            </a:r>
            <a:r>
              <a:rPr lang="en-US" altLang="el-GR" dirty="0" err="1"/>
              <a:t>Biconnected</a:t>
            </a:r>
            <a:r>
              <a:rPr lang="en-US" altLang="el-GR" dirty="0"/>
              <a:t> components</a:t>
            </a:r>
          </a:p>
        </p:txBody>
      </p:sp>
      <p:sp>
        <p:nvSpPr>
          <p:cNvPr id="6147" name="Rectangle 3"/>
          <p:cNvSpPr>
            <a:spLocks noGrp="1" noChangeArrowheads="1"/>
          </p:cNvSpPr>
          <p:nvPr>
            <p:ph type="body" idx="1"/>
          </p:nvPr>
        </p:nvSpPr>
        <p:spPr>
          <a:xfrm>
            <a:off x="457200" y="1219200"/>
            <a:ext cx="8229600" cy="5638800"/>
          </a:xfrm>
        </p:spPr>
        <p:txBody>
          <a:bodyPr/>
          <a:lstStyle/>
          <a:p>
            <a:pPr eaLnBrk="1" hangingPunct="1">
              <a:buFontTx/>
              <a:buNone/>
            </a:pPr>
            <a:endParaRPr lang="en-US" altLang="el-GR" sz="2000" dirty="0"/>
          </a:p>
          <a:p>
            <a:pPr eaLnBrk="1" hangingPunct="1"/>
            <a:r>
              <a:rPr lang="en-US" altLang="el-GR" sz="2000" dirty="0"/>
              <a:t>A graph is </a:t>
            </a:r>
            <a:r>
              <a:rPr lang="en-US" altLang="el-GR" sz="2000" dirty="0" err="1"/>
              <a:t>biconnected</a:t>
            </a:r>
            <a:r>
              <a:rPr lang="en-US" altLang="el-GR" sz="2000" dirty="0"/>
              <a:t> if and only if it consists of a single </a:t>
            </a:r>
            <a:r>
              <a:rPr lang="en-US" altLang="el-GR" sz="2000" dirty="0" err="1"/>
              <a:t>biconnected</a:t>
            </a:r>
            <a:r>
              <a:rPr lang="en-US" altLang="el-GR" sz="2000" dirty="0"/>
              <a:t> component</a:t>
            </a:r>
          </a:p>
          <a:p>
            <a:pPr lvl="1" eaLnBrk="1" hangingPunct="1"/>
            <a:r>
              <a:rPr lang="en-US" altLang="el-GR" sz="2000" dirty="0"/>
              <a:t>No articulation points</a:t>
            </a:r>
          </a:p>
        </p:txBody>
      </p:sp>
      <p:grpSp>
        <p:nvGrpSpPr>
          <p:cNvPr id="6148" name="Group 4"/>
          <p:cNvGrpSpPr>
            <a:grpSpLocks/>
          </p:cNvGrpSpPr>
          <p:nvPr/>
        </p:nvGrpSpPr>
        <p:grpSpPr bwMode="auto">
          <a:xfrm>
            <a:off x="4343400" y="3657600"/>
            <a:ext cx="2438400" cy="1905000"/>
            <a:chOff x="1152" y="1872"/>
            <a:chExt cx="2448" cy="1920"/>
          </a:xfrm>
        </p:grpSpPr>
        <p:sp>
          <p:nvSpPr>
            <p:cNvPr id="6171" name="Line 5"/>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72" name="Line 6"/>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73" name="Line 7"/>
            <p:cNvSpPr>
              <a:spLocks noChangeShapeType="1"/>
            </p:cNvSpPr>
            <p:nvPr/>
          </p:nvSpPr>
          <p:spPr bwMode="auto">
            <a:xfrm>
              <a:off x="1248" y="2208"/>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74" name="Line 8"/>
            <p:cNvSpPr>
              <a:spLocks noChangeShapeType="1"/>
            </p:cNvSpPr>
            <p:nvPr/>
          </p:nvSpPr>
          <p:spPr bwMode="auto">
            <a:xfrm>
              <a:off x="3024" y="2064"/>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75" name="Oval 9"/>
            <p:cNvSpPr>
              <a:spLocks noChangeArrowheads="1"/>
            </p:cNvSpPr>
            <p:nvPr/>
          </p:nvSpPr>
          <p:spPr bwMode="auto">
            <a:xfrm>
              <a:off x="1152"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76" name="Oval 10"/>
            <p:cNvSpPr>
              <a:spLocks noChangeArrowheads="1"/>
            </p:cNvSpPr>
            <p:nvPr/>
          </p:nvSpPr>
          <p:spPr bwMode="auto">
            <a:xfrm>
              <a:off x="3360" y="23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77" name="Oval 11"/>
            <p:cNvSpPr>
              <a:spLocks noChangeArrowheads="1"/>
            </p:cNvSpPr>
            <p:nvPr/>
          </p:nvSpPr>
          <p:spPr bwMode="auto">
            <a:xfrm>
              <a:off x="336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78" name="Oval 12"/>
            <p:cNvSpPr>
              <a:spLocks noChangeArrowheads="1"/>
            </p:cNvSpPr>
            <p:nvPr/>
          </p:nvSpPr>
          <p:spPr bwMode="auto">
            <a:xfrm>
              <a:off x="2832"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6179" name="Oval 13"/>
            <p:cNvSpPr>
              <a:spLocks noChangeArrowheads="1"/>
            </p:cNvSpPr>
            <p:nvPr/>
          </p:nvSpPr>
          <p:spPr bwMode="auto">
            <a:xfrm>
              <a:off x="1920" y="30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0" name="Oval 14"/>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1" name="Oval 15"/>
            <p:cNvSpPr>
              <a:spLocks noChangeArrowheads="1"/>
            </p:cNvSpPr>
            <p:nvPr/>
          </p:nvSpPr>
          <p:spPr bwMode="auto">
            <a:xfrm>
              <a:off x="2400" y="30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2" name="Oval 16"/>
            <p:cNvSpPr>
              <a:spLocks noChangeArrowheads="1"/>
            </p:cNvSpPr>
            <p:nvPr/>
          </p:nvSpPr>
          <p:spPr bwMode="auto">
            <a:xfrm>
              <a:off x="1920" y="35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3" name="Oval 17"/>
            <p:cNvSpPr>
              <a:spLocks noChangeArrowheads="1"/>
            </p:cNvSpPr>
            <p:nvPr/>
          </p:nvSpPr>
          <p:spPr bwMode="auto">
            <a:xfrm>
              <a:off x="2400" y="355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4" name="Oval 18"/>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85" name="Line 19"/>
            <p:cNvSpPr>
              <a:spLocks noChangeShapeType="1"/>
            </p:cNvSpPr>
            <p:nvPr/>
          </p:nvSpPr>
          <p:spPr bwMode="auto">
            <a:xfrm>
              <a:off x="3072" y="2016"/>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6" name="Line 20"/>
            <p:cNvSpPr>
              <a:spLocks noChangeShapeType="1"/>
            </p:cNvSpPr>
            <p:nvPr/>
          </p:nvSpPr>
          <p:spPr bwMode="auto">
            <a:xfrm>
              <a:off x="3456" y="21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7" name="Line 21"/>
            <p:cNvSpPr>
              <a:spLocks noChangeShapeType="1"/>
            </p:cNvSpPr>
            <p:nvPr/>
          </p:nvSpPr>
          <p:spPr bwMode="auto">
            <a:xfrm>
              <a:off x="2160" y="369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8" name="Line 22"/>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89" name="Line 23"/>
            <p:cNvSpPr>
              <a:spLocks noChangeShapeType="1"/>
            </p:cNvSpPr>
            <p:nvPr/>
          </p:nvSpPr>
          <p:spPr bwMode="auto">
            <a:xfrm>
              <a:off x="2160" y="3216"/>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90" name="Line 24"/>
            <p:cNvSpPr>
              <a:spLocks noChangeShapeType="1"/>
            </p:cNvSpPr>
            <p:nvPr/>
          </p:nvSpPr>
          <p:spPr bwMode="auto">
            <a:xfrm>
              <a:off x="2496" y="33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91" name="Oval 25"/>
            <p:cNvSpPr>
              <a:spLocks noChangeArrowheads="1"/>
            </p:cNvSpPr>
            <p:nvPr/>
          </p:nvSpPr>
          <p:spPr bwMode="auto">
            <a:xfrm>
              <a:off x="192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92" name="Oval 26"/>
            <p:cNvSpPr>
              <a:spLocks noChangeArrowheads="1"/>
            </p:cNvSpPr>
            <p:nvPr/>
          </p:nvSpPr>
          <p:spPr bwMode="auto">
            <a:xfrm>
              <a:off x="2400" y="1872"/>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6193" name="Line 27"/>
            <p:cNvSpPr>
              <a:spLocks noChangeShapeType="1"/>
            </p:cNvSpPr>
            <p:nvPr/>
          </p:nvSpPr>
          <p:spPr bwMode="auto">
            <a:xfrm>
              <a:off x="2160" y="1968"/>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94" name="Oval 28"/>
            <p:cNvSpPr>
              <a:spLocks noChangeArrowheads="1"/>
            </p:cNvSpPr>
            <p:nvPr/>
          </p:nvSpPr>
          <p:spPr bwMode="auto">
            <a:xfrm>
              <a:off x="115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95" name="Line 29"/>
            <p:cNvSpPr>
              <a:spLocks noChangeShapeType="1"/>
            </p:cNvSpPr>
            <p:nvPr/>
          </p:nvSpPr>
          <p:spPr bwMode="auto">
            <a:xfrm>
              <a:off x="2064" y="3312"/>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6149" name="Group 30"/>
          <p:cNvGrpSpPr>
            <a:grpSpLocks/>
          </p:cNvGrpSpPr>
          <p:nvPr/>
        </p:nvGrpSpPr>
        <p:grpSpPr bwMode="auto">
          <a:xfrm>
            <a:off x="1524000" y="3733800"/>
            <a:ext cx="1295400" cy="1828800"/>
            <a:chOff x="1152" y="1968"/>
            <a:chExt cx="1248" cy="1680"/>
          </a:xfrm>
        </p:grpSpPr>
        <p:sp>
          <p:nvSpPr>
            <p:cNvPr id="6150" name="Line 31"/>
            <p:cNvSpPr>
              <a:spLocks noChangeShapeType="1"/>
            </p:cNvSpPr>
            <p:nvPr/>
          </p:nvSpPr>
          <p:spPr bwMode="auto">
            <a:xfrm flipV="1">
              <a:off x="1344" y="264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1" name="Line 32"/>
            <p:cNvSpPr>
              <a:spLocks noChangeShapeType="1"/>
            </p:cNvSpPr>
            <p:nvPr/>
          </p:nvSpPr>
          <p:spPr bwMode="auto">
            <a:xfrm>
              <a:off x="1344" y="2160"/>
              <a:ext cx="336"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2" name="Line 33"/>
            <p:cNvSpPr>
              <a:spLocks noChangeShapeType="1"/>
            </p:cNvSpPr>
            <p:nvPr/>
          </p:nvSpPr>
          <p:spPr bwMode="auto">
            <a:xfrm>
              <a:off x="1248" y="2208"/>
              <a:ext cx="0" cy="1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3" name="Line 34"/>
            <p:cNvSpPr>
              <a:spLocks noChangeShapeType="1"/>
            </p:cNvSpPr>
            <p:nvPr/>
          </p:nvSpPr>
          <p:spPr bwMode="auto">
            <a:xfrm>
              <a:off x="1824" y="2160"/>
              <a:ext cx="384" cy="33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54" name="Oval 35"/>
            <p:cNvSpPr>
              <a:spLocks noChangeArrowheads="1"/>
            </p:cNvSpPr>
            <p:nvPr/>
          </p:nvSpPr>
          <p:spPr bwMode="auto">
            <a:xfrm>
              <a:off x="115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55" name="Oval 36"/>
            <p:cNvSpPr>
              <a:spLocks noChangeArrowheads="1"/>
            </p:cNvSpPr>
            <p:nvPr/>
          </p:nvSpPr>
          <p:spPr bwMode="auto">
            <a:xfrm>
              <a:off x="2160"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56" name="Oval 37"/>
            <p:cNvSpPr>
              <a:spLocks noChangeArrowheads="1"/>
            </p:cNvSpPr>
            <p:nvPr/>
          </p:nvSpPr>
          <p:spPr bwMode="auto">
            <a:xfrm>
              <a:off x="2160" y="196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57" name="Oval 38"/>
            <p:cNvSpPr>
              <a:spLocks noChangeArrowheads="1"/>
            </p:cNvSpPr>
            <p:nvPr/>
          </p:nvSpPr>
          <p:spPr bwMode="auto">
            <a:xfrm>
              <a:off x="1632" y="196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endParaRPr lang="el-GR" altLang="el-GR" sz="1800">
                <a:solidFill>
                  <a:srgbClr val="CC0000"/>
                </a:solidFill>
              </a:endParaRPr>
            </a:p>
          </p:txBody>
        </p:sp>
        <p:sp>
          <p:nvSpPr>
            <p:cNvPr id="6158" name="Oval 39"/>
            <p:cNvSpPr>
              <a:spLocks noChangeArrowheads="1"/>
            </p:cNvSpPr>
            <p:nvPr/>
          </p:nvSpPr>
          <p:spPr bwMode="auto">
            <a:xfrm>
              <a:off x="1152" y="2928"/>
              <a:ext cx="240" cy="24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59" name="Oval 40"/>
            <p:cNvSpPr>
              <a:spLocks noChangeArrowheads="1"/>
            </p:cNvSpPr>
            <p:nvPr/>
          </p:nvSpPr>
          <p:spPr bwMode="auto">
            <a:xfrm>
              <a:off x="115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60" name="Oval 41"/>
            <p:cNvSpPr>
              <a:spLocks noChangeArrowheads="1"/>
            </p:cNvSpPr>
            <p:nvPr/>
          </p:nvSpPr>
          <p:spPr bwMode="auto">
            <a:xfrm>
              <a:off x="1632" y="292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61" name="Oval 42"/>
            <p:cNvSpPr>
              <a:spLocks noChangeArrowheads="1"/>
            </p:cNvSpPr>
            <p:nvPr/>
          </p:nvSpPr>
          <p:spPr bwMode="auto">
            <a:xfrm>
              <a:off x="115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62" name="Oval 43"/>
            <p:cNvSpPr>
              <a:spLocks noChangeArrowheads="1"/>
            </p:cNvSpPr>
            <p:nvPr/>
          </p:nvSpPr>
          <p:spPr bwMode="auto">
            <a:xfrm>
              <a:off x="1632" y="340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63" name="Oval 44"/>
            <p:cNvSpPr>
              <a:spLocks noChangeArrowheads="1"/>
            </p:cNvSpPr>
            <p:nvPr/>
          </p:nvSpPr>
          <p:spPr bwMode="auto">
            <a:xfrm>
              <a:off x="1632" y="2448"/>
              <a:ext cx="240" cy="24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l-GR" altLang="el-GR" sz="1800"/>
            </a:p>
          </p:txBody>
        </p:sp>
        <p:sp>
          <p:nvSpPr>
            <p:cNvPr id="6164" name="Line 45"/>
            <p:cNvSpPr>
              <a:spLocks noChangeShapeType="1"/>
            </p:cNvSpPr>
            <p:nvPr/>
          </p:nvSpPr>
          <p:spPr bwMode="auto">
            <a:xfrm>
              <a:off x="1392" y="211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5" name="Line 46"/>
            <p:cNvSpPr>
              <a:spLocks noChangeShapeType="1"/>
            </p:cNvSpPr>
            <p:nvPr/>
          </p:nvSpPr>
          <p:spPr bwMode="auto">
            <a:xfrm>
              <a:off x="1872" y="2112"/>
              <a:ext cx="2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6" name="Line 47"/>
            <p:cNvSpPr>
              <a:spLocks noChangeShapeType="1"/>
            </p:cNvSpPr>
            <p:nvPr/>
          </p:nvSpPr>
          <p:spPr bwMode="auto">
            <a:xfrm>
              <a:off x="2256" y="220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7" name="Line 48"/>
            <p:cNvSpPr>
              <a:spLocks noChangeShapeType="1"/>
            </p:cNvSpPr>
            <p:nvPr/>
          </p:nvSpPr>
          <p:spPr bwMode="auto">
            <a:xfrm>
              <a:off x="1392" y="355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8" name="Line 49"/>
            <p:cNvSpPr>
              <a:spLocks noChangeShapeType="1"/>
            </p:cNvSpPr>
            <p:nvPr/>
          </p:nvSpPr>
          <p:spPr bwMode="auto">
            <a:xfrm>
              <a:off x="1392" y="259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69" name="Line 50"/>
            <p:cNvSpPr>
              <a:spLocks noChangeShapeType="1"/>
            </p:cNvSpPr>
            <p:nvPr/>
          </p:nvSpPr>
          <p:spPr bwMode="auto">
            <a:xfrm>
              <a:off x="1392" y="3072"/>
              <a:ext cx="24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170" name="Line 51"/>
            <p:cNvSpPr>
              <a:spLocks noChangeShapeType="1"/>
            </p:cNvSpPr>
            <p:nvPr/>
          </p:nvSpPr>
          <p:spPr bwMode="auto">
            <a:xfrm>
              <a:off x="1728" y="316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9878400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l-GR"/>
              <a:t>Articulation points and DFS</a:t>
            </a:r>
          </a:p>
        </p:txBody>
      </p:sp>
      <p:sp>
        <p:nvSpPr>
          <p:cNvPr id="7171" name="Rectangle 3"/>
          <p:cNvSpPr>
            <a:spLocks noGrp="1" noChangeArrowheads="1"/>
          </p:cNvSpPr>
          <p:nvPr>
            <p:ph type="body" idx="1"/>
          </p:nvPr>
        </p:nvSpPr>
        <p:spPr/>
        <p:txBody>
          <a:bodyPr/>
          <a:lstStyle/>
          <a:p>
            <a:pPr eaLnBrk="1" hangingPunct="1"/>
            <a:r>
              <a:rPr lang="en-US" altLang="el-GR"/>
              <a:t>How to find articulation points?</a:t>
            </a:r>
          </a:p>
          <a:p>
            <a:pPr lvl="1" eaLnBrk="1" hangingPunct="1"/>
            <a:r>
              <a:rPr lang="en-US" altLang="el-GR"/>
              <a:t>Use the tree structure provided by DFS</a:t>
            </a:r>
          </a:p>
          <a:p>
            <a:pPr lvl="1" eaLnBrk="1" hangingPunct="1"/>
            <a:r>
              <a:rPr lang="en-US" altLang="el-GR"/>
              <a:t>G is undirected: </a:t>
            </a:r>
            <a:r>
              <a:rPr lang="en-US" altLang="el-GR">
                <a:solidFill>
                  <a:srgbClr val="CC0000"/>
                </a:solidFill>
              </a:rPr>
              <a:t>tree edges and back edges</a:t>
            </a:r>
            <a:r>
              <a:rPr lang="en-US" altLang="el-GR"/>
              <a:t> (no difference between forward and back edges, no cross edges) </a:t>
            </a:r>
          </a:p>
          <a:p>
            <a:pPr lvl="1" eaLnBrk="1" hangingPunct="1">
              <a:buFontTx/>
              <a:buNone/>
            </a:pPr>
            <a:endParaRPr lang="en-US" altLang="el-GR"/>
          </a:p>
          <a:p>
            <a:pPr eaLnBrk="1" hangingPunct="1"/>
            <a:r>
              <a:rPr lang="en-US" altLang="el-GR"/>
              <a:t>Assume G is connected</a:t>
            </a:r>
          </a:p>
          <a:p>
            <a:pPr lvl="1" eaLnBrk="1" hangingPunct="1">
              <a:buFontTx/>
              <a:buNone/>
            </a:pPr>
            <a:endParaRPr lang="en-US" altLang="el-GR"/>
          </a:p>
          <a:p>
            <a:pPr eaLnBrk="1" hangingPunct="1"/>
            <a:endParaRPr lang="en-US" altLang="el-GR"/>
          </a:p>
        </p:txBody>
      </p:sp>
    </p:spTree>
    <p:extLst>
      <p:ext uri="{BB962C8B-B14F-4D97-AF65-F5344CB8AC3E}">
        <p14:creationId xmlns:p14="http://schemas.microsoft.com/office/powerpoint/2010/main" val="4399365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49"/>
          <p:cNvSpPr>
            <a:spLocks noChangeShapeType="1"/>
          </p:cNvSpPr>
          <p:nvPr/>
        </p:nvSpPr>
        <p:spPr bwMode="auto">
          <a:xfrm flipV="1">
            <a:off x="4495800" y="3657600"/>
            <a:ext cx="457200" cy="609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35" name="Line 50"/>
          <p:cNvSpPr>
            <a:spLocks noChangeShapeType="1"/>
          </p:cNvSpPr>
          <p:nvPr/>
        </p:nvSpPr>
        <p:spPr bwMode="auto">
          <a:xfrm flipV="1">
            <a:off x="5029200" y="2209800"/>
            <a:ext cx="5334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36" name="Line 48"/>
          <p:cNvSpPr>
            <a:spLocks noChangeShapeType="1"/>
          </p:cNvSpPr>
          <p:nvPr/>
        </p:nvSpPr>
        <p:spPr bwMode="auto">
          <a:xfrm>
            <a:off x="5105400" y="3657600"/>
            <a:ext cx="457200" cy="609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37" name="Rectangle 2"/>
          <p:cNvSpPr>
            <a:spLocks noGrp="1" noChangeArrowheads="1"/>
          </p:cNvSpPr>
          <p:nvPr>
            <p:ph type="title"/>
          </p:nvPr>
        </p:nvSpPr>
        <p:spPr/>
        <p:txBody>
          <a:bodyPr/>
          <a:lstStyle/>
          <a:p>
            <a:pPr eaLnBrk="1" hangingPunct="1"/>
            <a:endParaRPr lang="el-GR" altLang="el-GR"/>
          </a:p>
        </p:txBody>
      </p:sp>
      <p:sp>
        <p:nvSpPr>
          <p:cNvPr id="18438" name="Line 5"/>
          <p:cNvSpPr>
            <a:spLocks noChangeShapeType="1"/>
          </p:cNvSpPr>
          <p:nvPr/>
        </p:nvSpPr>
        <p:spPr bwMode="auto">
          <a:xfrm flipV="1">
            <a:off x="1066800" y="3048000"/>
            <a:ext cx="5334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39" name="Line 6"/>
          <p:cNvSpPr>
            <a:spLocks noChangeShapeType="1"/>
          </p:cNvSpPr>
          <p:nvPr/>
        </p:nvSpPr>
        <p:spPr bwMode="auto">
          <a:xfrm>
            <a:off x="1066800" y="2286000"/>
            <a:ext cx="5334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0" name="Line 7"/>
          <p:cNvSpPr>
            <a:spLocks noChangeShapeType="1"/>
          </p:cNvSpPr>
          <p:nvPr/>
        </p:nvSpPr>
        <p:spPr bwMode="auto">
          <a:xfrm>
            <a:off x="914400" y="2362200"/>
            <a:ext cx="0" cy="1905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1" name="Line 8"/>
          <p:cNvSpPr>
            <a:spLocks noChangeShapeType="1"/>
          </p:cNvSpPr>
          <p:nvPr/>
        </p:nvSpPr>
        <p:spPr bwMode="auto">
          <a:xfrm>
            <a:off x="1828800" y="2286000"/>
            <a:ext cx="6096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42" name="Oval 9"/>
          <p:cNvSpPr>
            <a:spLocks noChangeArrowheads="1"/>
          </p:cNvSpPr>
          <p:nvPr/>
        </p:nvSpPr>
        <p:spPr bwMode="auto">
          <a:xfrm>
            <a:off x="762000" y="1981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a</a:t>
            </a:r>
          </a:p>
        </p:txBody>
      </p:sp>
      <p:sp>
        <p:nvSpPr>
          <p:cNvPr id="18443" name="Oval 10"/>
          <p:cNvSpPr>
            <a:spLocks noChangeArrowheads="1"/>
          </p:cNvSpPr>
          <p:nvPr/>
        </p:nvSpPr>
        <p:spPr bwMode="auto">
          <a:xfrm>
            <a:off x="2362200" y="2743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j</a:t>
            </a:r>
          </a:p>
        </p:txBody>
      </p:sp>
      <p:sp>
        <p:nvSpPr>
          <p:cNvPr id="18444" name="Oval 11"/>
          <p:cNvSpPr>
            <a:spLocks noChangeArrowheads="1"/>
          </p:cNvSpPr>
          <p:nvPr/>
        </p:nvSpPr>
        <p:spPr bwMode="auto">
          <a:xfrm>
            <a:off x="2362200" y="1981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i</a:t>
            </a:r>
          </a:p>
        </p:txBody>
      </p:sp>
      <p:sp>
        <p:nvSpPr>
          <p:cNvPr id="18445" name="Oval 12"/>
          <p:cNvSpPr>
            <a:spLocks noChangeArrowheads="1"/>
          </p:cNvSpPr>
          <p:nvPr/>
        </p:nvSpPr>
        <p:spPr bwMode="auto">
          <a:xfrm>
            <a:off x="1524000" y="1981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e</a:t>
            </a:r>
          </a:p>
        </p:txBody>
      </p:sp>
      <p:sp>
        <p:nvSpPr>
          <p:cNvPr id="18446" name="Oval 13"/>
          <p:cNvSpPr>
            <a:spLocks noChangeArrowheads="1"/>
          </p:cNvSpPr>
          <p:nvPr/>
        </p:nvSpPr>
        <p:spPr bwMode="auto">
          <a:xfrm>
            <a:off x="762000" y="3505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c</a:t>
            </a:r>
          </a:p>
        </p:txBody>
      </p:sp>
      <p:sp>
        <p:nvSpPr>
          <p:cNvPr id="18447" name="Oval 14"/>
          <p:cNvSpPr>
            <a:spLocks noChangeArrowheads="1"/>
          </p:cNvSpPr>
          <p:nvPr/>
        </p:nvSpPr>
        <p:spPr bwMode="auto">
          <a:xfrm>
            <a:off x="762000" y="2743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b</a:t>
            </a:r>
          </a:p>
        </p:txBody>
      </p:sp>
      <p:sp>
        <p:nvSpPr>
          <p:cNvPr id="18448" name="Oval 15"/>
          <p:cNvSpPr>
            <a:spLocks noChangeArrowheads="1"/>
          </p:cNvSpPr>
          <p:nvPr/>
        </p:nvSpPr>
        <p:spPr bwMode="auto">
          <a:xfrm>
            <a:off x="1524000" y="3505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g</a:t>
            </a:r>
          </a:p>
        </p:txBody>
      </p:sp>
      <p:sp>
        <p:nvSpPr>
          <p:cNvPr id="18449" name="Oval 16"/>
          <p:cNvSpPr>
            <a:spLocks noChangeArrowheads="1"/>
          </p:cNvSpPr>
          <p:nvPr/>
        </p:nvSpPr>
        <p:spPr bwMode="auto">
          <a:xfrm>
            <a:off x="762000" y="4267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d</a:t>
            </a:r>
          </a:p>
        </p:txBody>
      </p:sp>
      <p:sp>
        <p:nvSpPr>
          <p:cNvPr id="18450" name="Oval 17"/>
          <p:cNvSpPr>
            <a:spLocks noChangeArrowheads="1"/>
          </p:cNvSpPr>
          <p:nvPr/>
        </p:nvSpPr>
        <p:spPr bwMode="auto">
          <a:xfrm>
            <a:off x="1524000" y="4267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h</a:t>
            </a:r>
          </a:p>
        </p:txBody>
      </p:sp>
      <p:sp>
        <p:nvSpPr>
          <p:cNvPr id="18451" name="Oval 18"/>
          <p:cNvSpPr>
            <a:spLocks noChangeArrowheads="1"/>
          </p:cNvSpPr>
          <p:nvPr/>
        </p:nvSpPr>
        <p:spPr bwMode="auto">
          <a:xfrm>
            <a:off x="1524000" y="27432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f</a:t>
            </a:r>
          </a:p>
        </p:txBody>
      </p:sp>
      <p:sp>
        <p:nvSpPr>
          <p:cNvPr id="18452" name="Line 19"/>
          <p:cNvSpPr>
            <a:spLocks noChangeShapeType="1"/>
          </p:cNvSpPr>
          <p:nvPr/>
        </p:nvSpPr>
        <p:spPr bwMode="auto">
          <a:xfrm>
            <a:off x="1143000" y="22098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3" name="Line 20"/>
          <p:cNvSpPr>
            <a:spLocks noChangeShapeType="1"/>
          </p:cNvSpPr>
          <p:nvPr/>
        </p:nvSpPr>
        <p:spPr bwMode="auto">
          <a:xfrm>
            <a:off x="1905000" y="2209800"/>
            <a:ext cx="457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4" name="Line 21"/>
          <p:cNvSpPr>
            <a:spLocks noChangeShapeType="1"/>
          </p:cNvSpPr>
          <p:nvPr/>
        </p:nvSpPr>
        <p:spPr bwMode="auto">
          <a:xfrm>
            <a:off x="2514600" y="23622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5" name="Line 22"/>
          <p:cNvSpPr>
            <a:spLocks noChangeShapeType="1"/>
          </p:cNvSpPr>
          <p:nvPr/>
        </p:nvSpPr>
        <p:spPr bwMode="auto">
          <a:xfrm>
            <a:off x="1143000" y="44958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6" name="Line 23"/>
          <p:cNvSpPr>
            <a:spLocks noChangeShapeType="1"/>
          </p:cNvSpPr>
          <p:nvPr/>
        </p:nvSpPr>
        <p:spPr bwMode="auto">
          <a:xfrm>
            <a:off x="1143000" y="29718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7" name="Line 24"/>
          <p:cNvSpPr>
            <a:spLocks noChangeShapeType="1"/>
          </p:cNvSpPr>
          <p:nvPr/>
        </p:nvSpPr>
        <p:spPr bwMode="auto">
          <a:xfrm>
            <a:off x="1143000" y="3733800"/>
            <a:ext cx="3810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8" name="Line 25"/>
          <p:cNvSpPr>
            <a:spLocks noChangeShapeType="1"/>
          </p:cNvSpPr>
          <p:nvPr/>
        </p:nvSpPr>
        <p:spPr bwMode="auto">
          <a:xfrm>
            <a:off x="1676400" y="38862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59" name="Oval 31"/>
          <p:cNvSpPr>
            <a:spLocks noChangeArrowheads="1"/>
          </p:cNvSpPr>
          <p:nvPr/>
        </p:nvSpPr>
        <p:spPr bwMode="auto">
          <a:xfrm>
            <a:off x="5486400" y="1981200"/>
            <a:ext cx="381000" cy="38100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a</a:t>
            </a:r>
          </a:p>
        </p:txBody>
      </p:sp>
      <p:sp>
        <p:nvSpPr>
          <p:cNvPr id="18460" name="Oval 32"/>
          <p:cNvSpPr>
            <a:spLocks noChangeArrowheads="1"/>
          </p:cNvSpPr>
          <p:nvPr/>
        </p:nvSpPr>
        <p:spPr bwMode="auto">
          <a:xfrm>
            <a:off x="4800600" y="25908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b</a:t>
            </a:r>
          </a:p>
        </p:txBody>
      </p:sp>
      <p:sp>
        <p:nvSpPr>
          <p:cNvPr id="18461" name="Oval 33"/>
          <p:cNvSpPr>
            <a:spLocks noChangeArrowheads="1"/>
          </p:cNvSpPr>
          <p:nvPr/>
        </p:nvSpPr>
        <p:spPr bwMode="auto">
          <a:xfrm>
            <a:off x="6172200" y="2590800"/>
            <a:ext cx="381000" cy="38100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e</a:t>
            </a:r>
          </a:p>
        </p:txBody>
      </p:sp>
      <p:sp>
        <p:nvSpPr>
          <p:cNvPr id="18462" name="Oval 34"/>
          <p:cNvSpPr>
            <a:spLocks noChangeArrowheads="1"/>
          </p:cNvSpPr>
          <p:nvPr/>
        </p:nvSpPr>
        <p:spPr bwMode="auto">
          <a:xfrm>
            <a:off x="4876800" y="3352800"/>
            <a:ext cx="381000" cy="381000"/>
          </a:xfrm>
          <a:prstGeom prst="ellipse">
            <a:avLst/>
          </a:prstGeom>
          <a:solidFill>
            <a:schemeClr val="hlink"/>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c</a:t>
            </a:r>
          </a:p>
        </p:txBody>
      </p:sp>
      <p:sp>
        <p:nvSpPr>
          <p:cNvPr id="18463" name="Oval 35"/>
          <p:cNvSpPr>
            <a:spLocks noChangeArrowheads="1"/>
          </p:cNvSpPr>
          <p:nvPr/>
        </p:nvSpPr>
        <p:spPr bwMode="auto">
          <a:xfrm>
            <a:off x="4343400" y="41910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d</a:t>
            </a:r>
          </a:p>
        </p:txBody>
      </p:sp>
      <p:sp>
        <p:nvSpPr>
          <p:cNvPr id="18464" name="Oval 37"/>
          <p:cNvSpPr>
            <a:spLocks noChangeArrowheads="1"/>
          </p:cNvSpPr>
          <p:nvPr/>
        </p:nvSpPr>
        <p:spPr bwMode="auto">
          <a:xfrm>
            <a:off x="4343400" y="57150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g</a:t>
            </a:r>
          </a:p>
        </p:txBody>
      </p:sp>
      <p:sp>
        <p:nvSpPr>
          <p:cNvPr id="18465" name="Oval 38"/>
          <p:cNvSpPr>
            <a:spLocks noChangeArrowheads="1"/>
          </p:cNvSpPr>
          <p:nvPr/>
        </p:nvSpPr>
        <p:spPr bwMode="auto">
          <a:xfrm>
            <a:off x="5410200" y="41910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f</a:t>
            </a:r>
          </a:p>
        </p:txBody>
      </p:sp>
      <p:sp>
        <p:nvSpPr>
          <p:cNvPr id="18466" name="Oval 39"/>
          <p:cNvSpPr>
            <a:spLocks noChangeArrowheads="1"/>
          </p:cNvSpPr>
          <p:nvPr/>
        </p:nvSpPr>
        <p:spPr bwMode="auto">
          <a:xfrm>
            <a:off x="4343400" y="49530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h</a:t>
            </a:r>
          </a:p>
        </p:txBody>
      </p:sp>
      <p:sp>
        <p:nvSpPr>
          <p:cNvPr id="18467" name="Oval 40"/>
          <p:cNvSpPr>
            <a:spLocks noChangeArrowheads="1"/>
          </p:cNvSpPr>
          <p:nvPr/>
        </p:nvSpPr>
        <p:spPr bwMode="auto">
          <a:xfrm>
            <a:off x="6172200" y="33528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i</a:t>
            </a:r>
          </a:p>
        </p:txBody>
      </p:sp>
      <p:sp>
        <p:nvSpPr>
          <p:cNvPr id="18468" name="Oval 41"/>
          <p:cNvSpPr>
            <a:spLocks noChangeArrowheads="1"/>
          </p:cNvSpPr>
          <p:nvPr/>
        </p:nvSpPr>
        <p:spPr bwMode="auto">
          <a:xfrm>
            <a:off x="6172200" y="4114800"/>
            <a:ext cx="381000" cy="381000"/>
          </a:xfrm>
          <a:prstGeom prst="ellipse">
            <a:avLst/>
          </a:prstGeom>
          <a:solidFill>
            <a:schemeClr val="bg2"/>
          </a:solidFill>
          <a:ln w="9525">
            <a:solidFill>
              <a:schemeClr val="tx1"/>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l-GR" sz="1800"/>
              <a:t>j</a:t>
            </a:r>
          </a:p>
        </p:txBody>
      </p:sp>
      <p:sp>
        <p:nvSpPr>
          <p:cNvPr id="18469" name="Line 42"/>
          <p:cNvSpPr>
            <a:spLocks noChangeShapeType="1"/>
          </p:cNvSpPr>
          <p:nvPr/>
        </p:nvSpPr>
        <p:spPr bwMode="auto">
          <a:xfrm>
            <a:off x="6324600" y="37338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0" name="Line 43"/>
          <p:cNvSpPr>
            <a:spLocks noChangeShapeType="1"/>
          </p:cNvSpPr>
          <p:nvPr/>
        </p:nvSpPr>
        <p:spPr bwMode="auto">
          <a:xfrm>
            <a:off x="6324600" y="29718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1" name="Line 44"/>
          <p:cNvSpPr>
            <a:spLocks noChangeShapeType="1"/>
          </p:cNvSpPr>
          <p:nvPr/>
        </p:nvSpPr>
        <p:spPr bwMode="auto">
          <a:xfrm>
            <a:off x="5029200" y="29718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2" name="Line 45"/>
          <p:cNvSpPr>
            <a:spLocks noChangeShapeType="1"/>
          </p:cNvSpPr>
          <p:nvPr/>
        </p:nvSpPr>
        <p:spPr bwMode="auto">
          <a:xfrm>
            <a:off x="4495800" y="45720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3" name="Line 46"/>
          <p:cNvSpPr>
            <a:spLocks noChangeShapeType="1"/>
          </p:cNvSpPr>
          <p:nvPr/>
        </p:nvSpPr>
        <p:spPr bwMode="auto">
          <a:xfrm>
            <a:off x="4495800" y="53340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4" name="Line 47"/>
          <p:cNvSpPr>
            <a:spLocks noChangeShapeType="1"/>
          </p:cNvSpPr>
          <p:nvPr/>
        </p:nvSpPr>
        <p:spPr bwMode="auto">
          <a:xfrm>
            <a:off x="5791200" y="2286000"/>
            <a:ext cx="4572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8475" name="Freeform 51"/>
          <p:cNvSpPr>
            <a:spLocks/>
          </p:cNvSpPr>
          <p:nvPr/>
        </p:nvSpPr>
        <p:spPr bwMode="auto">
          <a:xfrm>
            <a:off x="4724400" y="3733800"/>
            <a:ext cx="355600" cy="2133600"/>
          </a:xfrm>
          <a:custGeom>
            <a:avLst/>
            <a:gdLst>
              <a:gd name="T0" fmla="*/ 0 w 224"/>
              <a:gd name="T1" fmla="*/ 2133600 h 1344"/>
              <a:gd name="T2" fmla="*/ 304800 w 224"/>
              <a:gd name="T3" fmla="*/ 1371600 h 1344"/>
              <a:gd name="T4" fmla="*/ 304800 w 224"/>
              <a:gd name="T5" fmla="*/ 0 h 1344"/>
              <a:gd name="T6" fmla="*/ 0 60000 65536"/>
              <a:gd name="T7" fmla="*/ 0 60000 65536"/>
              <a:gd name="T8" fmla="*/ 0 60000 65536"/>
              <a:gd name="T9" fmla="*/ 0 w 224"/>
              <a:gd name="T10" fmla="*/ 0 h 1344"/>
              <a:gd name="T11" fmla="*/ 224 w 224"/>
              <a:gd name="T12" fmla="*/ 1344 h 1344"/>
            </a:gdLst>
            <a:ahLst/>
            <a:cxnLst>
              <a:cxn ang="T6">
                <a:pos x="T0" y="T1"/>
              </a:cxn>
              <a:cxn ang="T7">
                <a:pos x="T2" y="T3"/>
              </a:cxn>
              <a:cxn ang="T8">
                <a:pos x="T4" y="T5"/>
              </a:cxn>
            </a:cxnLst>
            <a:rect l="T9" t="T10" r="T11" b="T12"/>
            <a:pathLst>
              <a:path w="224" h="1344">
                <a:moveTo>
                  <a:pt x="0" y="1344"/>
                </a:moveTo>
                <a:cubicBezTo>
                  <a:pt x="80" y="1216"/>
                  <a:pt x="160" y="1088"/>
                  <a:pt x="192" y="864"/>
                </a:cubicBezTo>
                <a:cubicBezTo>
                  <a:pt x="224" y="640"/>
                  <a:pt x="208" y="320"/>
                  <a:pt x="192"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76" name="Freeform 52"/>
          <p:cNvSpPr>
            <a:spLocks/>
          </p:cNvSpPr>
          <p:nvPr/>
        </p:nvSpPr>
        <p:spPr bwMode="auto">
          <a:xfrm>
            <a:off x="5105400" y="2819400"/>
            <a:ext cx="457200" cy="1371600"/>
          </a:xfrm>
          <a:custGeom>
            <a:avLst/>
            <a:gdLst>
              <a:gd name="T0" fmla="*/ 457200 w 288"/>
              <a:gd name="T1" fmla="*/ 1371600 h 816"/>
              <a:gd name="T2" fmla="*/ 0 w 288"/>
              <a:gd name="T3" fmla="*/ 0 h 816"/>
              <a:gd name="T4" fmla="*/ 0 60000 65536"/>
              <a:gd name="T5" fmla="*/ 0 60000 65536"/>
              <a:gd name="T6" fmla="*/ 0 w 288"/>
              <a:gd name="T7" fmla="*/ 0 h 816"/>
              <a:gd name="T8" fmla="*/ 288 w 288"/>
              <a:gd name="T9" fmla="*/ 816 h 816"/>
            </a:gdLst>
            <a:ahLst/>
            <a:cxnLst>
              <a:cxn ang="T4">
                <a:pos x="T0" y="T1"/>
              </a:cxn>
              <a:cxn ang="T5">
                <a:pos x="T2" y="T3"/>
              </a:cxn>
            </a:cxnLst>
            <a:rect l="T6" t="T7" r="T8" b="T9"/>
            <a:pathLst>
              <a:path w="288" h="816">
                <a:moveTo>
                  <a:pt x="288" y="816"/>
                </a:moveTo>
                <a:cubicBezTo>
                  <a:pt x="288" y="816"/>
                  <a:pt x="144" y="408"/>
                  <a:pt x="0"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77" name="Freeform 53"/>
          <p:cNvSpPr>
            <a:spLocks/>
          </p:cNvSpPr>
          <p:nvPr/>
        </p:nvSpPr>
        <p:spPr bwMode="auto">
          <a:xfrm>
            <a:off x="5638800" y="2362200"/>
            <a:ext cx="1588" cy="1828800"/>
          </a:xfrm>
          <a:custGeom>
            <a:avLst/>
            <a:gdLst>
              <a:gd name="T0" fmla="*/ 0 w 1"/>
              <a:gd name="T1" fmla="*/ 1828800 h 1152"/>
              <a:gd name="T2" fmla="*/ 0 w 1"/>
              <a:gd name="T3" fmla="*/ 0 h 1152"/>
              <a:gd name="T4" fmla="*/ 0 60000 65536"/>
              <a:gd name="T5" fmla="*/ 0 60000 65536"/>
              <a:gd name="T6" fmla="*/ 0 w 1"/>
              <a:gd name="T7" fmla="*/ 0 h 1152"/>
              <a:gd name="T8" fmla="*/ 1 w 1"/>
              <a:gd name="T9" fmla="*/ 1152 h 1152"/>
            </a:gdLst>
            <a:ahLst/>
            <a:cxnLst>
              <a:cxn ang="T4">
                <a:pos x="T0" y="T1"/>
              </a:cxn>
              <a:cxn ang="T5">
                <a:pos x="T2" y="T3"/>
              </a:cxn>
            </a:cxnLst>
            <a:rect l="T6" t="T7" r="T8" b="T9"/>
            <a:pathLst>
              <a:path w="1" h="1152">
                <a:moveTo>
                  <a:pt x="0" y="1152"/>
                </a:moveTo>
                <a:cubicBezTo>
                  <a:pt x="0" y="1152"/>
                  <a:pt x="0" y="576"/>
                  <a:pt x="0"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78" name="Freeform 54"/>
          <p:cNvSpPr>
            <a:spLocks/>
          </p:cNvSpPr>
          <p:nvPr/>
        </p:nvSpPr>
        <p:spPr bwMode="auto">
          <a:xfrm>
            <a:off x="6553200" y="2819400"/>
            <a:ext cx="381000" cy="1524000"/>
          </a:xfrm>
          <a:custGeom>
            <a:avLst/>
            <a:gdLst>
              <a:gd name="T0" fmla="*/ 0 w 240"/>
              <a:gd name="T1" fmla="*/ 1524000 h 960"/>
              <a:gd name="T2" fmla="*/ 381000 w 240"/>
              <a:gd name="T3" fmla="*/ 838200 h 960"/>
              <a:gd name="T4" fmla="*/ 0 w 240"/>
              <a:gd name="T5" fmla="*/ 0 h 960"/>
              <a:gd name="T6" fmla="*/ 0 60000 65536"/>
              <a:gd name="T7" fmla="*/ 0 60000 65536"/>
              <a:gd name="T8" fmla="*/ 0 60000 65536"/>
              <a:gd name="T9" fmla="*/ 0 w 240"/>
              <a:gd name="T10" fmla="*/ 0 h 960"/>
              <a:gd name="T11" fmla="*/ 240 w 240"/>
              <a:gd name="T12" fmla="*/ 960 h 960"/>
            </a:gdLst>
            <a:ahLst/>
            <a:cxnLst>
              <a:cxn ang="T6">
                <a:pos x="T0" y="T1"/>
              </a:cxn>
              <a:cxn ang="T7">
                <a:pos x="T2" y="T3"/>
              </a:cxn>
              <a:cxn ang="T8">
                <a:pos x="T4" y="T5"/>
              </a:cxn>
            </a:cxnLst>
            <a:rect l="T9" t="T10" r="T11" b="T12"/>
            <a:pathLst>
              <a:path w="240" h="960">
                <a:moveTo>
                  <a:pt x="0" y="960"/>
                </a:moveTo>
                <a:cubicBezTo>
                  <a:pt x="120" y="824"/>
                  <a:pt x="240" y="688"/>
                  <a:pt x="240" y="528"/>
                </a:cubicBezTo>
                <a:cubicBezTo>
                  <a:pt x="240" y="368"/>
                  <a:pt x="120" y="184"/>
                  <a:pt x="0" y="0"/>
                </a:cubicBezTo>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480" name="Text Box 56"/>
          <p:cNvSpPr txBox="1">
            <a:spLocks noChangeArrowheads="1"/>
          </p:cNvSpPr>
          <p:nvPr/>
        </p:nvSpPr>
        <p:spPr bwMode="auto">
          <a:xfrm>
            <a:off x="5105400" y="2590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1</a:t>
            </a:r>
          </a:p>
        </p:txBody>
      </p:sp>
      <p:sp>
        <p:nvSpPr>
          <p:cNvPr id="18481" name="Text Box 57"/>
          <p:cNvSpPr txBox="1">
            <a:spLocks noChangeArrowheads="1"/>
          </p:cNvSpPr>
          <p:nvPr/>
        </p:nvSpPr>
        <p:spPr bwMode="auto">
          <a:xfrm>
            <a:off x="5181600" y="3429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1</a:t>
            </a:r>
          </a:p>
        </p:txBody>
      </p:sp>
      <p:sp>
        <p:nvSpPr>
          <p:cNvPr id="18482" name="Text Box 58"/>
          <p:cNvSpPr txBox="1">
            <a:spLocks noChangeArrowheads="1"/>
          </p:cNvSpPr>
          <p:nvPr/>
        </p:nvSpPr>
        <p:spPr bwMode="auto">
          <a:xfrm>
            <a:off x="5715000" y="4191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1</a:t>
            </a:r>
          </a:p>
        </p:txBody>
      </p:sp>
      <p:sp>
        <p:nvSpPr>
          <p:cNvPr id="18483" name="Text Box 59"/>
          <p:cNvSpPr txBox="1">
            <a:spLocks noChangeArrowheads="1"/>
          </p:cNvSpPr>
          <p:nvPr/>
        </p:nvSpPr>
        <p:spPr bwMode="auto">
          <a:xfrm>
            <a:off x="4648200" y="4267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3</a:t>
            </a:r>
          </a:p>
        </p:txBody>
      </p:sp>
      <p:sp>
        <p:nvSpPr>
          <p:cNvPr id="18484" name="Text Box 60"/>
          <p:cNvSpPr txBox="1">
            <a:spLocks noChangeArrowheads="1"/>
          </p:cNvSpPr>
          <p:nvPr/>
        </p:nvSpPr>
        <p:spPr bwMode="auto">
          <a:xfrm>
            <a:off x="4724400" y="49530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3</a:t>
            </a:r>
          </a:p>
        </p:txBody>
      </p:sp>
      <p:sp>
        <p:nvSpPr>
          <p:cNvPr id="18485" name="Text Box 61"/>
          <p:cNvSpPr txBox="1">
            <a:spLocks noChangeArrowheads="1"/>
          </p:cNvSpPr>
          <p:nvPr/>
        </p:nvSpPr>
        <p:spPr bwMode="auto">
          <a:xfrm>
            <a:off x="4724400" y="57912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3</a:t>
            </a:r>
          </a:p>
        </p:txBody>
      </p:sp>
      <p:sp>
        <p:nvSpPr>
          <p:cNvPr id="18486" name="Text Box 62"/>
          <p:cNvSpPr txBox="1">
            <a:spLocks noChangeArrowheads="1"/>
          </p:cNvSpPr>
          <p:nvPr/>
        </p:nvSpPr>
        <p:spPr bwMode="auto">
          <a:xfrm>
            <a:off x="6477000" y="25908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8</a:t>
            </a:r>
          </a:p>
        </p:txBody>
      </p:sp>
      <p:sp>
        <p:nvSpPr>
          <p:cNvPr id="18487" name="Text Box 63"/>
          <p:cNvSpPr txBox="1">
            <a:spLocks noChangeArrowheads="1"/>
          </p:cNvSpPr>
          <p:nvPr/>
        </p:nvSpPr>
        <p:spPr bwMode="auto">
          <a:xfrm>
            <a:off x="6553200" y="33528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8</a:t>
            </a:r>
          </a:p>
        </p:txBody>
      </p:sp>
      <p:sp>
        <p:nvSpPr>
          <p:cNvPr id="18488" name="Text Box 64"/>
          <p:cNvSpPr txBox="1">
            <a:spLocks noChangeArrowheads="1"/>
          </p:cNvSpPr>
          <p:nvPr/>
        </p:nvSpPr>
        <p:spPr bwMode="auto">
          <a:xfrm>
            <a:off x="6553200" y="4191000"/>
            <a:ext cx="60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8</a:t>
            </a:r>
          </a:p>
        </p:txBody>
      </p:sp>
      <p:sp>
        <p:nvSpPr>
          <p:cNvPr id="18489" name="Text Box 65"/>
          <p:cNvSpPr txBox="1">
            <a:spLocks noChangeArrowheads="1"/>
          </p:cNvSpPr>
          <p:nvPr/>
        </p:nvSpPr>
        <p:spPr bwMode="auto">
          <a:xfrm>
            <a:off x="5029200" y="1905000"/>
            <a:ext cx="685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d=1</a:t>
            </a:r>
          </a:p>
        </p:txBody>
      </p:sp>
      <p:sp>
        <p:nvSpPr>
          <p:cNvPr id="18490" name="Text Box 66"/>
          <p:cNvSpPr txBox="1">
            <a:spLocks noChangeArrowheads="1"/>
          </p:cNvSpPr>
          <p:nvPr/>
        </p:nvSpPr>
        <p:spPr bwMode="auto">
          <a:xfrm>
            <a:off x="4495800" y="25908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2</a:t>
            </a:r>
          </a:p>
        </p:txBody>
      </p:sp>
      <p:sp>
        <p:nvSpPr>
          <p:cNvPr id="18491" name="Text Box 67"/>
          <p:cNvSpPr txBox="1">
            <a:spLocks noChangeArrowheads="1"/>
          </p:cNvSpPr>
          <p:nvPr/>
        </p:nvSpPr>
        <p:spPr bwMode="auto">
          <a:xfrm>
            <a:off x="4572000" y="33528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3</a:t>
            </a:r>
          </a:p>
        </p:txBody>
      </p:sp>
      <p:sp>
        <p:nvSpPr>
          <p:cNvPr id="18492" name="Text Box 68"/>
          <p:cNvSpPr txBox="1">
            <a:spLocks noChangeArrowheads="1"/>
          </p:cNvSpPr>
          <p:nvPr/>
        </p:nvSpPr>
        <p:spPr bwMode="auto">
          <a:xfrm>
            <a:off x="5867400" y="25908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8</a:t>
            </a:r>
          </a:p>
        </p:txBody>
      </p:sp>
      <p:sp>
        <p:nvSpPr>
          <p:cNvPr id="18493" name="Text Box 69"/>
          <p:cNvSpPr txBox="1">
            <a:spLocks noChangeArrowheads="1"/>
          </p:cNvSpPr>
          <p:nvPr/>
        </p:nvSpPr>
        <p:spPr bwMode="auto">
          <a:xfrm>
            <a:off x="4038600" y="4191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4</a:t>
            </a:r>
          </a:p>
        </p:txBody>
      </p:sp>
      <p:sp>
        <p:nvSpPr>
          <p:cNvPr id="18494" name="Text Box 70"/>
          <p:cNvSpPr txBox="1">
            <a:spLocks noChangeArrowheads="1"/>
          </p:cNvSpPr>
          <p:nvPr/>
        </p:nvSpPr>
        <p:spPr bwMode="auto">
          <a:xfrm>
            <a:off x="4038600" y="4953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5</a:t>
            </a:r>
          </a:p>
        </p:txBody>
      </p:sp>
      <p:sp>
        <p:nvSpPr>
          <p:cNvPr id="18495" name="Text Box 71"/>
          <p:cNvSpPr txBox="1">
            <a:spLocks noChangeArrowheads="1"/>
          </p:cNvSpPr>
          <p:nvPr/>
        </p:nvSpPr>
        <p:spPr bwMode="auto">
          <a:xfrm>
            <a:off x="3962400" y="5715000"/>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6</a:t>
            </a:r>
          </a:p>
        </p:txBody>
      </p:sp>
      <p:sp>
        <p:nvSpPr>
          <p:cNvPr id="18496" name="Text Box 72"/>
          <p:cNvSpPr txBox="1">
            <a:spLocks noChangeArrowheads="1"/>
          </p:cNvSpPr>
          <p:nvPr/>
        </p:nvSpPr>
        <p:spPr bwMode="auto">
          <a:xfrm>
            <a:off x="5181600" y="41910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7</a:t>
            </a:r>
          </a:p>
        </p:txBody>
      </p:sp>
      <p:sp>
        <p:nvSpPr>
          <p:cNvPr id="18497" name="Text Box 73"/>
          <p:cNvSpPr txBox="1">
            <a:spLocks noChangeArrowheads="1"/>
          </p:cNvSpPr>
          <p:nvPr/>
        </p:nvSpPr>
        <p:spPr bwMode="auto">
          <a:xfrm>
            <a:off x="5867400" y="3352800"/>
            <a:ext cx="22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9</a:t>
            </a:r>
          </a:p>
        </p:txBody>
      </p:sp>
      <p:sp>
        <p:nvSpPr>
          <p:cNvPr id="18498" name="Text Box 74"/>
          <p:cNvSpPr txBox="1">
            <a:spLocks noChangeArrowheads="1"/>
          </p:cNvSpPr>
          <p:nvPr/>
        </p:nvSpPr>
        <p:spPr bwMode="auto">
          <a:xfrm>
            <a:off x="5943600" y="3886200"/>
            <a:ext cx="45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2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50000"/>
              </a:spcBef>
              <a:buFontTx/>
              <a:buNone/>
            </a:pPr>
            <a:r>
              <a:rPr lang="en-US" altLang="el-GR" sz="1800"/>
              <a:t>10</a:t>
            </a:r>
          </a:p>
        </p:txBody>
      </p:sp>
    </p:spTree>
    <p:extLst>
      <p:ext uri="{BB962C8B-B14F-4D97-AF65-F5344CB8AC3E}">
        <p14:creationId xmlns:p14="http://schemas.microsoft.com/office/powerpoint/2010/main" val="2106566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685800"/>
            <a:ext cx="7772400" cy="381000"/>
          </a:xfrm>
        </p:spPr>
        <p:txBody>
          <a:bodyPr>
            <a:normAutofit fontScale="90000"/>
          </a:bodyPr>
          <a:lstStyle/>
          <a:p>
            <a:r>
              <a:rPr lang="en-US" altLang="en-US">
                <a:cs typeface="Times New Roman" panose="02020603050405020304" pitchFamily="18" charset="0"/>
              </a:rPr>
              <a:t>Graph terminology</a:t>
            </a:r>
            <a:endParaRPr lang="en-US" altLang="en-US">
              <a:latin typeface="Courier New" panose="02070309020205020404" pitchFamily="49" charset="0"/>
              <a:cs typeface="Courier New" panose="02070309020205020404" pitchFamily="49" charset="0"/>
            </a:endParaRPr>
          </a:p>
        </p:txBody>
      </p:sp>
      <p:sp>
        <p:nvSpPr>
          <p:cNvPr id="8195" name="Rectangle 3"/>
          <p:cNvSpPr>
            <a:spLocks noGrp="1" noChangeArrowheads="1"/>
          </p:cNvSpPr>
          <p:nvPr>
            <p:ph type="body" idx="1"/>
          </p:nvPr>
        </p:nvSpPr>
        <p:spPr>
          <a:xfrm>
            <a:off x="762000" y="1524000"/>
            <a:ext cx="7772400" cy="3886200"/>
          </a:xfrm>
        </p:spPr>
        <p:txBody>
          <a:bodyPr>
            <a:normAutofit fontScale="92500" lnSpcReduction="10000"/>
          </a:bodyPr>
          <a:lstStyle/>
          <a:p>
            <a:r>
              <a:rPr lang="en-US" altLang="en-US" u="sng">
                <a:cs typeface="Times New Roman" panose="02020603050405020304" pitchFamily="18" charset="0"/>
              </a:rPr>
              <a:t>Adjacent nodes</a:t>
            </a:r>
            <a:r>
              <a:rPr lang="en-US" altLang="en-US">
                <a:cs typeface="Times New Roman" panose="02020603050405020304" pitchFamily="18" charset="0"/>
              </a:rPr>
              <a:t>: two nodes are adjacent if they are connected by an edge</a:t>
            </a:r>
            <a:endParaRPr lang="en-US" altLang="en-US">
              <a:latin typeface="Courier New" panose="02070309020205020404" pitchFamily="49" charset="0"/>
              <a:cs typeface="Courier New" panose="02070309020205020404" pitchFamily="49" charset="0"/>
            </a:endParaRPr>
          </a:p>
          <a:p>
            <a:endParaRPr lang="en-US" altLang="en-US" u="sng">
              <a:cs typeface="Times New Roman" panose="02020603050405020304" pitchFamily="18" charset="0"/>
            </a:endParaRPr>
          </a:p>
          <a:p>
            <a:endParaRPr lang="en-US" altLang="en-US" u="sng">
              <a:cs typeface="Times New Roman" panose="02020603050405020304" pitchFamily="18" charset="0"/>
            </a:endParaRPr>
          </a:p>
          <a:p>
            <a:r>
              <a:rPr lang="en-US" altLang="en-US" u="sng">
                <a:cs typeface="Times New Roman" panose="02020603050405020304" pitchFamily="18" charset="0"/>
              </a:rPr>
              <a:t>Path</a:t>
            </a:r>
            <a:r>
              <a:rPr lang="en-US" altLang="en-US">
                <a:cs typeface="Times New Roman" panose="02020603050405020304" pitchFamily="18" charset="0"/>
              </a:rPr>
              <a:t>: a sequence of vertices that connect two nodes in a graph</a:t>
            </a:r>
            <a:endParaRPr lang="en-US" altLang="en-US">
              <a:latin typeface="Courier New" panose="02070309020205020404" pitchFamily="49" charset="0"/>
              <a:cs typeface="Courier New" panose="02070309020205020404" pitchFamily="49" charset="0"/>
            </a:endParaRPr>
          </a:p>
          <a:p>
            <a:r>
              <a:rPr lang="en-US" altLang="en-US" u="sng">
                <a:cs typeface="Times New Roman" panose="02020603050405020304" pitchFamily="18" charset="0"/>
              </a:rPr>
              <a:t>Complete graph</a:t>
            </a:r>
            <a:r>
              <a:rPr lang="en-US" altLang="en-US">
                <a:cs typeface="Times New Roman" panose="02020603050405020304" pitchFamily="18" charset="0"/>
              </a:rPr>
              <a:t>: a graph in which every vertex is directly connected to every other vertex</a:t>
            </a:r>
            <a:endParaRPr lang="en-US" altLang="en-US" sz="2800">
              <a:latin typeface="Courier New" panose="02070309020205020404" pitchFamily="49" charset="0"/>
              <a:cs typeface="Courier New" panose="02070309020205020404" pitchFamily="49" charset="0"/>
            </a:endParaRPr>
          </a:p>
        </p:txBody>
      </p:sp>
      <p:pic>
        <p:nvPicPr>
          <p:cNvPr id="8196" name="Picture 4" descr="C:\My Documents\308 PowerPoint\Figures\MACJOBS\JPEGS\CHAP09\P551.jpg"/>
          <p:cNvPicPr>
            <a:picLocks noChangeAspect="1" noChangeArrowheads="1"/>
          </p:cNvPicPr>
          <p:nvPr/>
        </p:nvPicPr>
        <p:blipFill>
          <a:blip r:embed="rId2" cstate="print">
            <a:lum bright="-18000"/>
            <a:extLst>
              <a:ext uri="{28A0092B-C50C-407E-A947-70E740481C1C}">
                <a14:useLocalDpi xmlns:a14="http://schemas.microsoft.com/office/drawing/2010/main" val="0"/>
              </a:ext>
            </a:extLst>
          </a:blip>
          <a:srcRect l="40015" t="41249" r="13568" b="49304"/>
          <a:stretch>
            <a:fillRect/>
          </a:stretch>
        </p:blipFill>
        <p:spPr bwMode="auto">
          <a:xfrm>
            <a:off x="2209800" y="2438400"/>
            <a:ext cx="2438400" cy="92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82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t>Max-flow min-cut theorem</a:t>
            </a:r>
            <a:endParaRPr lang="en-IN" dirty="0"/>
          </a:p>
        </p:txBody>
      </p:sp>
      <p:sp>
        <p:nvSpPr>
          <p:cNvPr id="3" name="Content Placeholder 2"/>
          <p:cNvSpPr>
            <a:spLocks noGrp="1"/>
          </p:cNvSpPr>
          <p:nvPr>
            <p:ph idx="1"/>
          </p:nvPr>
        </p:nvSpPr>
        <p:spPr/>
        <p:txBody>
          <a:bodyPr/>
          <a:lstStyle/>
          <a:p>
            <a:pPr algn="just"/>
            <a:r>
              <a:rPr lang="en-IN" dirty="0"/>
              <a:t>the </a:t>
            </a:r>
            <a:r>
              <a:rPr lang="en-IN" b="1" dirty="0"/>
              <a:t>max-flow min-cut theorem</a:t>
            </a:r>
            <a:r>
              <a:rPr lang="en-IN" dirty="0"/>
              <a:t> states that in a </a:t>
            </a:r>
            <a:r>
              <a:rPr lang="en-IN" dirty="0">
                <a:hlinkClick r:id="rId2" tooltip="Flow network"/>
              </a:rPr>
              <a:t>flow network</a:t>
            </a:r>
            <a:r>
              <a:rPr lang="en-IN" dirty="0"/>
              <a:t>, the maximum amount of flow passing from the </a:t>
            </a:r>
            <a:r>
              <a:rPr lang="en-IN" i="1" dirty="0">
                <a:hlinkClick r:id="rId3" tooltip="Glossary of graph theory"/>
              </a:rPr>
              <a:t>source</a:t>
            </a:r>
            <a:r>
              <a:rPr lang="en-IN" dirty="0"/>
              <a:t> to the </a:t>
            </a:r>
            <a:r>
              <a:rPr lang="en-IN" i="1" dirty="0">
                <a:hlinkClick r:id="rId3" tooltip="Glossary of graph theory"/>
              </a:rPr>
              <a:t>sink</a:t>
            </a:r>
            <a:r>
              <a:rPr lang="en-IN" dirty="0"/>
              <a:t> is equal to the minimum capacity that, when removed in a specific way from the network, causes the situation that no flow can pass from the source to the sink.</a:t>
            </a:r>
          </a:p>
        </p:txBody>
      </p:sp>
    </p:spTree>
    <p:extLst>
      <p:ext uri="{BB962C8B-B14F-4D97-AF65-F5344CB8AC3E}">
        <p14:creationId xmlns:p14="http://schemas.microsoft.com/office/powerpoint/2010/main" val="1289263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Max-flow min-cut theorem</a:t>
            </a:r>
            <a:endParaRPr lang="en-IN" dirty="0"/>
          </a:p>
        </p:txBody>
      </p:sp>
      <p:sp>
        <p:nvSpPr>
          <p:cNvPr id="9" name="Rectangle 8"/>
          <p:cNvSpPr/>
          <p:nvPr/>
        </p:nvSpPr>
        <p:spPr>
          <a:xfrm>
            <a:off x="609600" y="1417638"/>
            <a:ext cx="8229600" cy="2308324"/>
          </a:xfrm>
          <a:prstGeom prst="rect">
            <a:avLst/>
          </a:prstGeom>
        </p:spPr>
        <p:txBody>
          <a:bodyPr wrap="square">
            <a:spAutoFit/>
          </a:bodyPr>
          <a:lstStyle/>
          <a:p>
            <a:r>
              <a:rPr lang="en-IN" sz="2400" b="1" dirty="0"/>
              <a:t> Cut = a set of edges whose removal will divide/separate the network into 2 halves X and Y where:       </a:t>
            </a:r>
          </a:p>
          <a:p>
            <a:r>
              <a:rPr lang="en-IN" sz="2400" b="1" dirty="0"/>
              <a:t>        (source) S ∈ X        and                 (sink) T ∈ Y </a:t>
            </a:r>
          </a:p>
          <a:p>
            <a:r>
              <a:rPr lang="en-IN" sz="2400" b="1" dirty="0"/>
              <a:t>In other words:</a:t>
            </a:r>
          </a:p>
          <a:p>
            <a:r>
              <a:rPr lang="en-IN" sz="2400" b="1" dirty="0"/>
              <a:t>        Removing the edges in a cut will disconnect the source S from the sink T </a:t>
            </a:r>
          </a:p>
        </p:txBody>
      </p:sp>
      <p:pic>
        <p:nvPicPr>
          <p:cNvPr id="10" name="Picture 2" descr="http://www.mathcs.emory.edu/%7Echeung/Courses/323/Syllabus/NetFlow/FIGS/netflow09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07018"/>
            <a:ext cx="4800600" cy="2950982"/>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http://www.mathcs.emory.edu/%7Echeung/Courses/323/Syllabus/NetFlow/FIGS/netflow09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129" y="3962400"/>
            <a:ext cx="4596871"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82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Max-flow min-cut theorem</a:t>
            </a:r>
            <a:endParaRPr lang="en-IN" dirty="0"/>
          </a:p>
        </p:txBody>
      </p:sp>
      <p:sp>
        <p:nvSpPr>
          <p:cNvPr id="3" name="Content Placeholder 2"/>
          <p:cNvSpPr>
            <a:spLocks noGrp="1"/>
          </p:cNvSpPr>
          <p:nvPr>
            <p:ph idx="1"/>
          </p:nvPr>
        </p:nvSpPr>
        <p:spPr>
          <a:xfrm>
            <a:off x="76201" y="1600201"/>
            <a:ext cx="8867774" cy="2209799"/>
          </a:xfrm>
        </p:spPr>
        <p:txBody>
          <a:bodyPr>
            <a:normAutofit/>
          </a:bodyPr>
          <a:lstStyle/>
          <a:p>
            <a:r>
              <a:rPr lang="en-IN" sz="2800" b="1" dirty="0"/>
              <a:t>Capacity of a cut </a:t>
            </a:r>
            <a:r>
              <a:rPr lang="en-IN" sz="2800" dirty="0"/>
              <a:t>= the sum of the capacity of the edges in the cut that are oriented from a </a:t>
            </a:r>
            <a:r>
              <a:rPr lang="en-IN" sz="2800" dirty="0" err="1"/>
              <a:t>verte</a:t>
            </a:r>
            <a:r>
              <a:rPr lang="en-IN" sz="2800" dirty="0"/>
              <a:t> x ∈ X to a </a:t>
            </a:r>
            <a:r>
              <a:rPr lang="en-IN" sz="2800" dirty="0" err="1"/>
              <a:t>verte</a:t>
            </a:r>
            <a:r>
              <a:rPr lang="en-IN" sz="2800" dirty="0"/>
              <a:t> x ∈ Y</a:t>
            </a:r>
          </a:p>
          <a:p>
            <a:r>
              <a:rPr lang="en-IN" sz="2800" dirty="0"/>
              <a:t>Note: These edges can be used to "carry" flow from S → T </a:t>
            </a:r>
          </a:p>
        </p:txBody>
      </p:sp>
      <p:pic>
        <p:nvPicPr>
          <p:cNvPr id="20484" name="Picture 4" descr="http://www.mathcs.emory.edu/%7Echeung/Courses/323/Syllabus/NetFlow/FIGS/netflow10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235266"/>
            <a:ext cx="4495800" cy="256558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www.mathcs.emory.edu/%7Echeung/Courses/323/Syllabus/NetFlow/FIGS/netflow10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354415"/>
            <a:ext cx="4219575" cy="2458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718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Max-flow min-cut theorem</a:t>
            </a:r>
            <a:endParaRPr lang="en-IN" dirty="0"/>
          </a:p>
        </p:txBody>
      </p:sp>
      <p:sp>
        <p:nvSpPr>
          <p:cNvPr id="3" name="Content Placeholder 2"/>
          <p:cNvSpPr>
            <a:spLocks noGrp="1"/>
          </p:cNvSpPr>
          <p:nvPr>
            <p:ph idx="1"/>
          </p:nvPr>
        </p:nvSpPr>
        <p:spPr/>
        <p:txBody>
          <a:bodyPr>
            <a:normAutofit fontScale="92500" lnSpcReduction="10000"/>
          </a:bodyPr>
          <a:lstStyle/>
          <a:p>
            <a:r>
              <a:rPr lang="en-IN" dirty="0"/>
              <a:t>Definition: minimum cut and min. cut capacity</a:t>
            </a:r>
          </a:p>
          <a:p>
            <a:r>
              <a:rPr lang="en-IN" dirty="0"/>
              <a:t>        Minimum cut = the cut in the network that has the smallest possible capacity        </a:t>
            </a:r>
          </a:p>
          <a:p>
            <a:r>
              <a:rPr lang="en-IN" dirty="0"/>
              <a:t>        Minimum cut capacity = the capacity of the minimum cut </a:t>
            </a:r>
          </a:p>
          <a:p>
            <a:r>
              <a:rPr lang="en-IN" dirty="0"/>
              <a:t>        Maximum flow = the largest possible flow from source S to sink T </a:t>
            </a:r>
          </a:p>
          <a:p>
            <a:r>
              <a:rPr lang="en-IN" dirty="0"/>
              <a:t>So we can say that </a:t>
            </a:r>
          </a:p>
          <a:p>
            <a:r>
              <a:rPr lang="en-IN" dirty="0"/>
              <a:t> </a:t>
            </a:r>
            <a:r>
              <a:rPr lang="en-IN" b="1" dirty="0"/>
              <a:t>Maximum flow  ≤  capacity of minimum cut</a:t>
            </a:r>
          </a:p>
        </p:txBody>
      </p:sp>
    </p:spTree>
    <p:extLst>
      <p:ext uri="{BB962C8B-B14F-4D97-AF65-F5344CB8AC3E}">
        <p14:creationId xmlns:p14="http://schemas.microsoft.com/office/powerpoint/2010/main" val="2029950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Theorem</a:t>
            </a:r>
          </a:p>
        </p:txBody>
      </p:sp>
      <p:sp>
        <p:nvSpPr>
          <p:cNvPr id="3" name="Content Placeholder 2"/>
          <p:cNvSpPr>
            <a:spLocks noGrp="1"/>
          </p:cNvSpPr>
          <p:nvPr>
            <p:ph idx="1"/>
          </p:nvPr>
        </p:nvSpPr>
        <p:spPr/>
        <p:txBody>
          <a:bodyPr/>
          <a:lstStyle/>
          <a:p>
            <a:r>
              <a:rPr lang="en-IN" dirty="0"/>
              <a:t>In any basic network, the value of the maximum flow is equal to the capacity of the minimum cut      </a:t>
            </a:r>
          </a:p>
          <a:p>
            <a:r>
              <a:rPr lang="en-IN" dirty="0"/>
              <a:t>I.e.:</a:t>
            </a:r>
          </a:p>
          <a:p>
            <a:r>
              <a:rPr lang="en-IN" dirty="0"/>
              <a:t>        maximum flow = capacity of min. cut            </a:t>
            </a:r>
          </a:p>
          <a:p>
            <a:endParaRPr lang="en-IN" dirty="0"/>
          </a:p>
          <a:p>
            <a:endParaRPr lang="en-IN" dirty="0"/>
          </a:p>
        </p:txBody>
      </p:sp>
    </p:spTree>
    <p:extLst>
      <p:ext uri="{BB962C8B-B14F-4D97-AF65-F5344CB8AC3E}">
        <p14:creationId xmlns:p14="http://schemas.microsoft.com/office/powerpoint/2010/main" val="11758132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Find a </a:t>
            </a:r>
            <a:r>
              <a:rPr lang="en-IN" b="1" dirty="0"/>
              <a:t>minimum cut</a:t>
            </a:r>
            <a:r>
              <a:rPr lang="en-IN" dirty="0"/>
              <a:t> in the following </a:t>
            </a:r>
            <a:r>
              <a:rPr lang="en-IN" b="1" dirty="0"/>
              <a:t>basic network</a:t>
            </a:r>
            <a:r>
              <a:rPr lang="en-IN" dirty="0"/>
              <a:t>:</a:t>
            </a:r>
          </a:p>
        </p:txBody>
      </p:sp>
      <p:pic>
        <p:nvPicPr>
          <p:cNvPr id="22530" name="Picture 2" descr="http://www.mathcs.emory.edu/%7Echeung/Courses/323/Syllabus/NetFlow/FIGS/netflow4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646" y="2133600"/>
            <a:ext cx="7785142"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0276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Solution</a:t>
            </a:r>
          </a:p>
        </p:txBody>
      </p:sp>
      <p:pic>
        <p:nvPicPr>
          <p:cNvPr id="23554" name="Picture 2" descr="http://www.mathcs.emory.edu/%7Echeung/Courses/323/Syllabus/NetFlow/FIGS/netflow40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6946"/>
            <a:ext cx="6705600" cy="473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213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en-US" b="0"/>
              <a:t>Ford-Fulkerson Algorithm for Max Flow</a:t>
            </a:r>
          </a:p>
        </p:txBody>
      </p:sp>
      <p:sp>
        <p:nvSpPr>
          <p:cNvPr id="13315" name="Rectangle 3"/>
          <p:cNvSpPr>
            <a:spLocks noGrp="1" noChangeArrowheads="1"/>
          </p:cNvSpPr>
          <p:nvPr>
            <p:ph type="body" idx="1"/>
          </p:nvPr>
        </p:nvSpPr>
        <p:spPr>
          <a:xfrm>
            <a:off x="457200" y="1417638"/>
            <a:ext cx="8229600" cy="5440362"/>
          </a:xfrm>
        </p:spPr>
        <p:txBody>
          <a:bodyPr>
            <a:normAutofit fontScale="92500" lnSpcReduction="10000"/>
          </a:bodyPr>
          <a:lstStyle/>
          <a:p>
            <a:pPr algn="just"/>
            <a:r>
              <a:rPr lang="en-IN" dirty="0"/>
              <a:t>The </a:t>
            </a:r>
            <a:r>
              <a:rPr lang="en-IN" b="1" dirty="0"/>
              <a:t>Ford–Fulkerson method</a:t>
            </a:r>
            <a:r>
              <a:rPr lang="en-IN" dirty="0"/>
              <a:t> or </a:t>
            </a:r>
            <a:r>
              <a:rPr lang="en-IN" b="1" dirty="0"/>
              <a:t>Ford–Fulkerson algorithm</a:t>
            </a:r>
            <a:r>
              <a:rPr lang="en-IN" dirty="0"/>
              <a:t> (</a:t>
            </a:r>
            <a:r>
              <a:rPr lang="en-IN" b="1" dirty="0"/>
              <a:t>FFA</a:t>
            </a:r>
            <a:r>
              <a:rPr lang="en-IN" dirty="0"/>
              <a:t>) is an </a:t>
            </a:r>
            <a:r>
              <a:rPr lang="en-IN" dirty="0">
                <a:hlinkClick r:id="rId2" tooltip="Algorithm"/>
              </a:rPr>
              <a:t>algorithm</a:t>
            </a:r>
            <a:r>
              <a:rPr lang="en-IN" dirty="0"/>
              <a:t> that computes the </a:t>
            </a:r>
            <a:r>
              <a:rPr lang="en-IN" dirty="0">
                <a:hlinkClick r:id="rId3" tooltip="Maximum flow problem"/>
              </a:rPr>
              <a:t>maximum flow</a:t>
            </a:r>
            <a:r>
              <a:rPr lang="en-IN" dirty="0"/>
              <a:t> in a </a:t>
            </a:r>
            <a:r>
              <a:rPr lang="en-IN" dirty="0">
                <a:hlinkClick r:id="rId4" tooltip="Flow network"/>
              </a:rPr>
              <a:t>flow network</a:t>
            </a:r>
            <a:r>
              <a:rPr lang="en-IN" dirty="0"/>
              <a:t>. The idea behind the algorithm is as follows: as long as there is a path from the source to the sink, with available capacity on all edges in the path, we send flow along one of the paths. Then we find another path, and so on. A path with available capacity is called an </a:t>
            </a:r>
            <a:r>
              <a:rPr lang="en-IN" dirty="0">
                <a:hlinkClick r:id="rId5" tooltip="Augmenting path"/>
              </a:rPr>
              <a:t>augmenting path</a:t>
            </a:r>
            <a:r>
              <a:rPr lang="en-IN" dirty="0"/>
              <a:t>.</a:t>
            </a:r>
            <a:endParaRPr lang="en-US" altLang="en-US" dirty="0"/>
          </a:p>
          <a:p>
            <a:pPr algn="just" eaLnBrk="1" hangingPunct="1"/>
            <a:r>
              <a:rPr lang="en-US" altLang="en-US" dirty="0"/>
              <a:t>Limitations :-</a:t>
            </a:r>
          </a:p>
          <a:p>
            <a:pPr lvl="1" algn="just" eaLnBrk="1" hangingPunct="1"/>
            <a:r>
              <a:rPr lang="en-US" altLang="en-US" dirty="0"/>
              <a:t>Flow should be integral or rational</a:t>
            </a:r>
          </a:p>
          <a:p>
            <a:pPr lvl="1" algn="just" eaLnBrk="1" hangingPunct="1"/>
            <a:r>
              <a:rPr lang="en-US" altLang="en-US" dirty="0"/>
              <a:t>On each iteration residual capacity should be integral</a:t>
            </a:r>
          </a:p>
        </p:txBody>
      </p:sp>
    </p:spTree>
    <p:extLst>
      <p:ext uri="{BB962C8B-B14F-4D97-AF65-F5344CB8AC3E}">
        <p14:creationId xmlns:p14="http://schemas.microsoft.com/office/powerpoint/2010/main" val="264627262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8600" y="0"/>
            <a:ext cx="7543800" cy="1295400"/>
          </a:xfrm>
        </p:spPr>
        <p:txBody>
          <a:bodyPr/>
          <a:lstStyle/>
          <a:p>
            <a:pPr eaLnBrk="1" hangingPunct="1"/>
            <a:r>
              <a:rPr lang="en-US" altLang="en-US" b="0"/>
              <a:t>The Residual Network</a:t>
            </a:r>
          </a:p>
        </p:txBody>
      </p:sp>
      <p:grpSp>
        <p:nvGrpSpPr>
          <p:cNvPr id="14339" name="Group 109"/>
          <p:cNvGrpSpPr>
            <a:grpSpLocks/>
          </p:cNvGrpSpPr>
          <p:nvPr/>
        </p:nvGrpSpPr>
        <p:grpSpPr bwMode="auto">
          <a:xfrm>
            <a:off x="914400" y="2057400"/>
            <a:ext cx="3975100" cy="1828800"/>
            <a:chOff x="576" y="912"/>
            <a:chExt cx="2504" cy="1152"/>
          </a:xfrm>
        </p:grpSpPr>
        <p:sp>
          <p:nvSpPr>
            <p:cNvPr id="14400" name="Oval 16"/>
            <p:cNvSpPr>
              <a:spLocks noChangeArrowheads="1"/>
            </p:cNvSpPr>
            <p:nvPr/>
          </p:nvSpPr>
          <p:spPr bwMode="auto">
            <a:xfrm>
              <a:off x="576" y="1368"/>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01" name="Rectangle 17"/>
            <p:cNvSpPr>
              <a:spLocks noChangeArrowheads="1"/>
            </p:cNvSpPr>
            <p:nvPr/>
          </p:nvSpPr>
          <p:spPr bwMode="auto">
            <a:xfrm>
              <a:off x="700" y="138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14402" name="Oval 18"/>
            <p:cNvSpPr>
              <a:spLocks noChangeArrowheads="1"/>
            </p:cNvSpPr>
            <p:nvPr/>
          </p:nvSpPr>
          <p:spPr bwMode="auto">
            <a:xfrm>
              <a:off x="1728" y="912"/>
              <a:ext cx="264" cy="248"/>
            </a:xfrm>
            <a:prstGeom prst="ellipse">
              <a:avLst/>
            </a:prstGeom>
            <a:solidFill>
              <a:schemeClr val="bg1"/>
            </a:solidFill>
            <a:ln w="12700">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03" name="Rectangle 19"/>
            <p:cNvSpPr>
              <a:spLocks noChangeArrowheads="1"/>
            </p:cNvSpPr>
            <p:nvPr/>
          </p:nvSpPr>
          <p:spPr bwMode="auto">
            <a:xfrm>
              <a:off x="1836" y="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4404" name="Oval 20"/>
            <p:cNvSpPr>
              <a:spLocks noChangeArrowheads="1"/>
            </p:cNvSpPr>
            <p:nvPr/>
          </p:nvSpPr>
          <p:spPr bwMode="auto">
            <a:xfrm>
              <a:off x="1744" y="1816"/>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05" name="Rectangle 21"/>
            <p:cNvSpPr>
              <a:spLocks noChangeArrowheads="1"/>
            </p:cNvSpPr>
            <p:nvPr/>
          </p:nvSpPr>
          <p:spPr bwMode="auto">
            <a:xfrm>
              <a:off x="1860" y="1836"/>
              <a:ext cx="80"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4406" name="Oval 22"/>
            <p:cNvSpPr>
              <a:spLocks noChangeArrowheads="1"/>
            </p:cNvSpPr>
            <p:nvPr/>
          </p:nvSpPr>
          <p:spPr bwMode="auto">
            <a:xfrm>
              <a:off x="2824" y="1376"/>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07" name="Rectangle 23"/>
            <p:cNvSpPr>
              <a:spLocks noChangeArrowheads="1"/>
            </p:cNvSpPr>
            <p:nvPr/>
          </p:nvSpPr>
          <p:spPr bwMode="auto">
            <a:xfrm>
              <a:off x="2940" y="1396"/>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14408" name="Freeform 24"/>
            <p:cNvSpPr>
              <a:spLocks/>
            </p:cNvSpPr>
            <p:nvPr/>
          </p:nvSpPr>
          <p:spPr bwMode="auto">
            <a:xfrm>
              <a:off x="1612" y="1060"/>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09" name="Line 25"/>
            <p:cNvSpPr>
              <a:spLocks noChangeShapeType="1"/>
            </p:cNvSpPr>
            <p:nvPr/>
          </p:nvSpPr>
          <p:spPr bwMode="auto">
            <a:xfrm flipV="1">
              <a:off x="804" y="1100"/>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10" name="Freeform 26"/>
            <p:cNvSpPr>
              <a:spLocks/>
            </p:cNvSpPr>
            <p:nvPr/>
          </p:nvSpPr>
          <p:spPr bwMode="auto">
            <a:xfrm>
              <a:off x="1620" y="1852"/>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11" name="Line 27"/>
            <p:cNvSpPr>
              <a:spLocks noChangeShapeType="1"/>
            </p:cNvSpPr>
            <p:nvPr/>
          </p:nvSpPr>
          <p:spPr bwMode="auto">
            <a:xfrm>
              <a:off x="820" y="1532"/>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12" name="Freeform 28"/>
            <p:cNvSpPr>
              <a:spLocks/>
            </p:cNvSpPr>
            <p:nvPr/>
          </p:nvSpPr>
          <p:spPr bwMode="auto">
            <a:xfrm>
              <a:off x="2716" y="134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13" name="Line 29"/>
            <p:cNvSpPr>
              <a:spLocks noChangeShapeType="1"/>
            </p:cNvSpPr>
            <p:nvPr/>
          </p:nvSpPr>
          <p:spPr bwMode="auto">
            <a:xfrm>
              <a:off x="1988" y="104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14" name="Freeform 30"/>
            <p:cNvSpPr>
              <a:spLocks/>
            </p:cNvSpPr>
            <p:nvPr/>
          </p:nvSpPr>
          <p:spPr bwMode="auto">
            <a:xfrm>
              <a:off x="2724" y="1548"/>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15" name="Line 31"/>
            <p:cNvSpPr>
              <a:spLocks noChangeShapeType="1"/>
            </p:cNvSpPr>
            <p:nvPr/>
          </p:nvSpPr>
          <p:spPr bwMode="auto">
            <a:xfrm flipV="1">
              <a:off x="2004" y="1596"/>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16" name="Freeform 32"/>
            <p:cNvSpPr>
              <a:spLocks/>
            </p:cNvSpPr>
            <p:nvPr/>
          </p:nvSpPr>
          <p:spPr bwMode="auto">
            <a:xfrm>
              <a:off x="1828" y="1668"/>
              <a:ext cx="56" cy="112"/>
            </a:xfrm>
            <a:custGeom>
              <a:avLst/>
              <a:gdLst>
                <a:gd name="T0" fmla="*/ 24 w 56"/>
                <a:gd name="T1" fmla="*/ 112 h 112"/>
                <a:gd name="T2" fmla="*/ 0 w 56"/>
                <a:gd name="T3" fmla="*/ 0 h 112"/>
                <a:gd name="T4" fmla="*/ 24 w 56"/>
                <a:gd name="T5" fmla="*/ 0 h 112"/>
                <a:gd name="T6" fmla="*/ 56 w 56"/>
                <a:gd name="T7" fmla="*/ 0 h 112"/>
                <a:gd name="T8" fmla="*/ 24 w 56"/>
                <a:gd name="T9" fmla="*/ 112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112"/>
                  </a:moveTo>
                  <a:lnTo>
                    <a:pt x="0" y="0"/>
                  </a:lnTo>
                  <a:lnTo>
                    <a:pt x="24" y="0"/>
                  </a:lnTo>
                  <a:lnTo>
                    <a:pt x="56" y="0"/>
                  </a:lnTo>
                  <a:lnTo>
                    <a:pt x="24"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417" name="Line 33"/>
            <p:cNvSpPr>
              <a:spLocks noChangeShapeType="1"/>
            </p:cNvSpPr>
            <p:nvPr/>
          </p:nvSpPr>
          <p:spPr bwMode="auto">
            <a:xfrm>
              <a:off x="1852" y="1156"/>
              <a:ext cx="1" cy="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18" name="Rectangle 34"/>
            <p:cNvSpPr>
              <a:spLocks noChangeArrowheads="1"/>
            </p:cNvSpPr>
            <p:nvPr/>
          </p:nvSpPr>
          <p:spPr bwMode="auto">
            <a:xfrm>
              <a:off x="956" y="1044"/>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8</a:t>
              </a:r>
              <a:r>
                <a:rPr lang="en-US" altLang="en-US" b="1">
                  <a:solidFill>
                    <a:srgbClr val="000000"/>
                  </a:solidFill>
                </a:rPr>
                <a:t>/10)</a:t>
              </a:r>
              <a:endParaRPr lang="en-US" altLang="en-US" sz="2400" b="1"/>
            </a:p>
          </p:txBody>
        </p:sp>
        <p:sp>
          <p:nvSpPr>
            <p:cNvPr id="14419" name="Rectangle 37"/>
            <p:cNvSpPr>
              <a:spLocks noChangeArrowheads="1"/>
            </p:cNvSpPr>
            <p:nvPr/>
          </p:nvSpPr>
          <p:spPr bwMode="auto">
            <a:xfrm>
              <a:off x="2260" y="964"/>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7</a:t>
              </a:r>
              <a:r>
                <a:rPr lang="en-US" altLang="en-US" b="1">
                  <a:solidFill>
                    <a:srgbClr val="000000"/>
                  </a:solidFill>
                </a:rPr>
                <a:t>/8)</a:t>
              </a:r>
              <a:endParaRPr lang="en-US" altLang="en-US" sz="2400" b="1"/>
            </a:p>
          </p:txBody>
        </p:sp>
        <p:sp>
          <p:nvSpPr>
            <p:cNvPr id="14420" name="Rectangle 39"/>
            <p:cNvSpPr>
              <a:spLocks noChangeArrowheads="1"/>
            </p:cNvSpPr>
            <p:nvPr/>
          </p:nvSpPr>
          <p:spPr bwMode="auto">
            <a:xfrm>
              <a:off x="1916" y="1316"/>
              <a:ext cx="2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1</a:t>
              </a:r>
              <a:r>
                <a:rPr lang="en-US" altLang="en-US" b="1">
                  <a:solidFill>
                    <a:srgbClr val="000000"/>
                  </a:solidFill>
                </a:rPr>
                <a:t>/1)</a:t>
              </a:r>
              <a:endParaRPr lang="en-US" altLang="en-US" sz="2400" b="1"/>
            </a:p>
          </p:txBody>
        </p:sp>
        <p:sp>
          <p:nvSpPr>
            <p:cNvPr id="14421" name="Rectangle 41"/>
            <p:cNvSpPr>
              <a:spLocks noChangeArrowheads="1"/>
            </p:cNvSpPr>
            <p:nvPr/>
          </p:nvSpPr>
          <p:spPr bwMode="auto">
            <a:xfrm>
              <a:off x="2352" y="175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6</a:t>
              </a:r>
              <a:r>
                <a:rPr lang="en-US" altLang="en-US" b="1">
                  <a:solidFill>
                    <a:srgbClr val="000000"/>
                  </a:solidFill>
                </a:rPr>
                <a:t>/10)</a:t>
              </a:r>
              <a:endParaRPr lang="en-US" altLang="en-US" sz="2400" b="1"/>
            </a:p>
          </p:txBody>
        </p:sp>
        <p:sp>
          <p:nvSpPr>
            <p:cNvPr id="14422" name="Rectangle 43"/>
            <p:cNvSpPr>
              <a:spLocks noChangeArrowheads="1"/>
            </p:cNvSpPr>
            <p:nvPr/>
          </p:nvSpPr>
          <p:spPr bwMode="auto">
            <a:xfrm>
              <a:off x="1012" y="1716"/>
              <a:ext cx="3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t>
              </a:r>
              <a:r>
                <a:rPr lang="en-US" altLang="en-US" b="1">
                  <a:solidFill>
                    <a:srgbClr val="FF0000"/>
                  </a:solidFill>
                </a:rPr>
                <a:t>5</a:t>
              </a:r>
              <a:r>
                <a:rPr lang="en-US" altLang="en-US" b="1">
                  <a:solidFill>
                    <a:srgbClr val="000000"/>
                  </a:solidFill>
                </a:rPr>
                <a:t>/6) </a:t>
              </a:r>
              <a:endParaRPr lang="en-US" altLang="en-US" sz="2400" b="1"/>
            </a:p>
          </p:txBody>
        </p:sp>
      </p:grpSp>
      <p:grpSp>
        <p:nvGrpSpPr>
          <p:cNvPr id="14340" name="Group 46"/>
          <p:cNvGrpSpPr>
            <a:grpSpLocks/>
          </p:cNvGrpSpPr>
          <p:nvPr/>
        </p:nvGrpSpPr>
        <p:grpSpPr bwMode="auto">
          <a:xfrm>
            <a:off x="914400" y="4648200"/>
            <a:ext cx="3975100" cy="1828800"/>
            <a:chOff x="644" y="2276"/>
            <a:chExt cx="2504" cy="1152"/>
          </a:xfrm>
        </p:grpSpPr>
        <p:sp>
          <p:nvSpPr>
            <p:cNvPr id="14365" name="Oval 47"/>
            <p:cNvSpPr>
              <a:spLocks noChangeArrowheads="1"/>
            </p:cNvSpPr>
            <p:nvPr/>
          </p:nvSpPr>
          <p:spPr bwMode="auto">
            <a:xfrm>
              <a:off x="644" y="2732"/>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66" name="Rectangle 48"/>
            <p:cNvSpPr>
              <a:spLocks noChangeArrowheads="1"/>
            </p:cNvSpPr>
            <p:nvPr/>
          </p:nvSpPr>
          <p:spPr bwMode="auto">
            <a:xfrm>
              <a:off x="768" y="274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14367" name="Oval 49"/>
            <p:cNvSpPr>
              <a:spLocks noChangeArrowheads="1"/>
            </p:cNvSpPr>
            <p:nvPr/>
          </p:nvSpPr>
          <p:spPr bwMode="auto">
            <a:xfrm>
              <a:off x="1796" y="2276"/>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68" name="Rectangle 50"/>
            <p:cNvSpPr>
              <a:spLocks noChangeArrowheads="1"/>
            </p:cNvSpPr>
            <p:nvPr/>
          </p:nvSpPr>
          <p:spPr bwMode="auto">
            <a:xfrm>
              <a:off x="1904" y="23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4369" name="Oval 51"/>
            <p:cNvSpPr>
              <a:spLocks noChangeArrowheads="1"/>
            </p:cNvSpPr>
            <p:nvPr/>
          </p:nvSpPr>
          <p:spPr bwMode="auto">
            <a:xfrm>
              <a:off x="1812" y="3180"/>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70" name="Rectangle 52"/>
            <p:cNvSpPr>
              <a:spLocks noChangeArrowheads="1"/>
            </p:cNvSpPr>
            <p:nvPr/>
          </p:nvSpPr>
          <p:spPr bwMode="auto">
            <a:xfrm>
              <a:off x="1928" y="320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4371" name="Oval 53"/>
            <p:cNvSpPr>
              <a:spLocks noChangeArrowheads="1"/>
            </p:cNvSpPr>
            <p:nvPr/>
          </p:nvSpPr>
          <p:spPr bwMode="auto">
            <a:xfrm>
              <a:off x="2892" y="2740"/>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72" name="Rectangle 54"/>
            <p:cNvSpPr>
              <a:spLocks noChangeArrowheads="1"/>
            </p:cNvSpPr>
            <p:nvPr/>
          </p:nvSpPr>
          <p:spPr bwMode="auto">
            <a:xfrm>
              <a:off x="3008" y="2760"/>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14373" name="Freeform 55"/>
            <p:cNvSpPr>
              <a:spLocks/>
            </p:cNvSpPr>
            <p:nvPr/>
          </p:nvSpPr>
          <p:spPr bwMode="auto">
            <a:xfrm>
              <a:off x="1656" y="2392"/>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74" name="Line 56"/>
            <p:cNvSpPr>
              <a:spLocks noChangeShapeType="1"/>
            </p:cNvSpPr>
            <p:nvPr/>
          </p:nvSpPr>
          <p:spPr bwMode="auto">
            <a:xfrm flipV="1">
              <a:off x="848" y="2432"/>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75" name="Freeform 57"/>
            <p:cNvSpPr>
              <a:spLocks/>
            </p:cNvSpPr>
            <p:nvPr/>
          </p:nvSpPr>
          <p:spPr bwMode="auto">
            <a:xfrm>
              <a:off x="1720" y="3176"/>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76" name="Line 58"/>
            <p:cNvSpPr>
              <a:spLocks noChangeShapeType="1"/>
            </p:cNvSpPr>
            <p:nvPr/>
          </p:nvSpPr>
          <p:spPr bwMode="auto">
            <a:xfrm>
              <a:off x="920" y="2856"/>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77" name="Freeform 59"/>
            <p:cNvSpPr>
              <a:spLocks/>
            </p:cNvSpPr>
            <p:nvPr/>
          </p:nvSpPr>
          <p:spPr bwMode="auto">
            <a:xfrm>
              <a:off x="2832" y="268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78" name="Line 60"/>
            <p:cNvSpPr>
              <a:spLocks noChangeShapeType="1"/>
            </p:cNvSpPr>
            <p:nvPr/>
          </p:nvSpPr>
          <p:spPr bwMode="auto">
            <a:xfrm>
              <a:off x="2104" y="238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79" name="Freeform 61"/>
            <p:cNvSpPr>
              <a:spLocks/>
            </p:cNvSpPr>
            <p:nvPr/>
          </p:nvSpPr>
          <p:spPr bwMode="auto">
            <a:xfrm>
              <a:off x="2776" y="2872"/>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80" name="Line 62"/>
            <p:cNvSpPr>
              <a:spLocks noChangeShapeType="1"/>
            </p:cNvSpPr>
            <p:nvPr/>
          </p:nvSpPr>
          <p:spPr bwMode="auto">
            <a:xfrm flipV="1">
              <a:off x="2056" y="2920"/>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81" name="Freeform 63"/>
            <p:cNvSpPr>
              <a:spLocks/>
            </p:cNvSpPr>
            <p:nvPr/>
          </p:nvSpPr>
          <p:spPr bwMode="auto">
            <a:xfrm>
              <a:off x="1896" y="2520"/>
              <a:ext cx="56" cy="112"/>
            </a:xfrm>
            <a:custGeom>
              <a:avLst/>
              <a:gdLst>
                <a:gd name="T0" fmla="*/ 24 w 56"/>
                <a:gd name="T1" fmla="*/ 0 h 112"/>
                <a:gd name="T2" fmla="*/ 0 w 56"/>
                <a:gd name="T3" fmla="*/ 112 h 112"/>
                <a:gd name="T4" fmla="*/ 24 w 56"/>
                <a:gd name="T5" fmla="*/ 112 h 112"/>
                <a:gd name="T6" fmla="*/ 56 w 56"/>
                <a:gd name="T7" fmla="*/ 112 h 112"/>
                <a:gd name="T8" fmla="*/ 24 w 56"/>
                <a:gd name="T9" fmla="*/ 0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0"/>
                  </a:moveTo>
                  <a:lnTo>
                    <a:pt x="0" y="112"/>
                  </a:lnTo>
                  <a:lnTo>
                    <a:pt x="24" y="112"/>
                  </a:lnTo>
                  <a:lnTo>
                    <a:pt x="56" y="11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82" name="Line 64"/>
            <p:cNvSpPr>
              <a:spLocks noChangeShapeType="1"/>
            </p:cNvSpPr>
            <p:nvPr/>
          </p:nvSpPr>
          <p:spPr bwMode="auto">
            <a:xfrm flipV="1">
              <a:off x="1920" y="2632"/>
              <a:ext cx="1" cy="5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83" name="Rectangle 65"/>
            <p:cNvSpPr>
              <a:spLocks noChangeArrowheads="1"/>
            </p:cNvSpPr>
            <p:nvPr/>
          </p:nvSpPr>
          <p:spPr bwMode="auto">
            <a:xfrm>
              <a:off x="1328" y="233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4384" name="Rectangle 66"/>
            <p:cNvSpPr>
              <a:spLocks noChangeArrowheads="1"/>
            </p:cNvSpPr>
            <p:nvPr/>
          </p:nvSpPr>
          <p:spPr bwMode="auto">
            <a:xfrm>
              <a:off x="2368" y="23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4385" name="Rectangle 67"/>
            <p:cNvSpPr>
              <a:spLocks noChangeArrowheads="1"/>
            </p:cNvSpPr>
            <p:nvPr/>
          </p:nvSpPr>
          <p:spPr bwMode="auto">
            <a:xfrm>
              <a:off x="1952" y="272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1</a:t>
              </a:r>
              <a:endParaRPr lang="en-US" altLang="en-US" sz="2400" b="1">
                <a:solidFill>
                  <a:srgbClr val="FF0000"/>
                </a:solidFill>
              </a:endParaRPr>
            </a:p>
          </p:txBody>
        </p:sp>
        <p:sp>
          <p:nvSpPr>
            <p:cNvPr id="14386" name="Rectangle 68"/>
            <p:cNvSpPr>
              <a:spLocks noChangeArrowheads="1"/>
            </p:cNvSpPr>
            <p:nvPr/>
          </p:nvSpPr>
          <p:spPr bwMode="auto">
            <a:xfrm>
              <a:off x="2376" y="290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4</a:t>
              </a:r>
              <a:endParaRPr lang="en-US" altLang="en-US" sz="2400" b="1"/>
            </a:p>
          </p:txBody>
        </p:sp>
        <p:sp>
          <p:nvSpPr>
            <p:cNvPr id="14387" name="Rectangle 69"/>
            <p:cNvSpPr>
              <a:spLocks noChangeArrowheads="1"/>
            </p:cNvSpPr>
            <p:nvPr/>
          </p:nvSpPr>
          <p:spPr bwMode="auto">
            <a:xfrm>
              <a:off x="1472" y="2936"/>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1</a:t>
              </a:r>
              <a:r>
                <a:rPr lang="en-US" altLang="en-US" b="1">
                  <a:solidFill>
                    <a:srgbClr val="FF0000"/>
                  </a:solidFill>
                </a:rPr>
                <a:t> </a:t>
              </a:r>
              <a:endParaRPr lang="en-US" altLang="en-US" sz="2400" b="1">
                <a:solidFill>
                  <a:srgbClr val="FF0000"/>
                </a:solidFill>
              </a:endParaRPr>
            </a:p>
          </p:txBody>
        </p:sp>
        <p:sp>
          <p:nvSpPr>
            <p:cNvPr id="14388" name="Freeform 70"/>
            <p:cNvSpPr>
              <a:spLocks/>
            </p:cNvSpPr>
            <p:nvPr/>
          </p:nvSpPr>
          <p:spPr bwMode="auto">
            <a:xfrm>
              <a:off x="896" y="2728"/>
              <a:ext cx="112" cy="72"/>
            </a:xfrm>
            <a:custGeom>
              <a:avLst/>
              <a:gdLst>
                <a:gd name="T0" fmla="*/ 0 w 112"/>
                <a:gd name="T1" fmla="*/ 72 h 72"/>
                <a:gd name="T2" fmla="*/ 96 w 112"/>
                <a:gd name="T3" fmla="*/ 0 h 72"/>
                <a:gd name="T4" fmla="*/ 104 w 112"/>
                <a:gd name="T5" fmla="*/ 32 h 72"/>
                <a:gd name="T6" fmla="*/ 112 w 112"/>
                <a:gd name="T7" fmla="*/ 56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96" y="0"/>
                  </a:lnTo>
                  <a:lnTo>
                    <a:pt x="104" y="32"/>
                  </a:lnTo>
                  <a:lnTo>
                    <a:pt x="112" y="56"/>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89" name="Line 71"/>
            <p:cNvSpPr>
              <a:spLocks noChangeShapeType="1"/>
            </p:cNvSpPr>
            <p:nvPr/>
          </p:nvSpPr>
          <p:spPr bwMode="auto">
            <a:xfrm flipH="1">
              <a:off x="1000" y="2472"/>
              <a:ext cx="81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90" name="Rectangle 72"/>
            <p:cNvSpPr>
              <a:spLocks noChangeArrowheads="1"/>
            </p:cNvSpPr>
            <p:nvPr/>
          </p:nvSpPr>
          <p:spPr bwMode="auto">
            <a:xfrm>
              <a:off x="1344" y="2632"/>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8 </a:t>
              </a:r>
              <a:endParaRPr lang="en-US" altLang="en-US" sz="2400" b="1">
                <a:solidFill>
                  <a:srgbClr val="FF0000"/>
                </a:solidFill>
              </a:endParaRPr>
            </a:p>
          </p:txBody>
        </p:sp>
        <p:sp>
          <p:nvSpPr>
            <p:cNvPr id="14391" name="Freeform 73"/>
            <p:cNvSpPr>
              <a:spLocks/>
            </p:cNvSpPr>
            <p:nvPr/>
          </p:nvSpPr>
          <p:spPr bwMode="auto">
            <a:xfrm>
              <a:off x="2040" y="2472"/>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92" name="Line 74"/>
            <p:cNvSpPr>
              <a:spLocks noChangeShapeType="1"/>
            </p:cNvSpPr>
            <p:nvPr/>
          </p:nvSpPr>
          <p:spPr bwMode="auto">
            <a:xfrm flipH="1" flipV="1">
              <a:off x="2144" y="2512"/>
              <a:ext cx="736" cy="32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93" name="Freeform 75"/>
            <p:cNvSpPr>
              <a:spLocks/>
            </p:cNvSpPr>
            <p:nvPr/>
          </p:nvSpPr>
          <p:spPr bwMode="auto">
            <a:xfrm>
              <a:off x="2096" y="3264"/>
              <a:ext cx="112" cy="72"/>
            </a:xfrm>
            <a:custGeom>
              <a:avLst/>
              <a:gdLst>
                <a:gd name="T0" fmla="*/ 0 w 112"/>
                <a:gd name="T1" fmla="*/ 72 h 72"/>
                <a:gd name="T2" fmla="*/ 88 w 112"/>
                <a:gd name="T3" fmla="*/ 0 h 72"/>
                <a:gd name="T4" fmla="*/ 104 w 112"/>
                <a:gd name="T5" fmla="*/ 24 h 72"/>
                <a:gd name="T6" fmla="*/ 112 w 112"/>
                <a:gd name="T7" fmla="*/ 48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88" y="0"/>
                  </a:lnTo>
                  <a:lnTo>
                    <a:pt x="104" y="24"/>
                  </a:lnTo>
                  <a:lnTo>
                    <a:pt x="112" y="48"/>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94" name="Line 76"/>
            <p:cNvSpPr>
              <a:spLocks noChangeShapeType="1"/>
            </p:cNvSpPr>
            <p:nvPr/>
          </p:nvSpPr>
          <p:spPr bwMode="auto">
            <a:xfrm flipH="1">
              <a:off x="2200" y="2976"/>
              <a:ext cx="728" cy="3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95" name="Freeform 77"/>
            <p:cNvSpPr>
              <a:spLocks/>
            </p:cNvSpPr>
            <p:nvPr/>
          </p:nvSpPr>
          <p:spPr bwMode="auto">
            <a:xfrm>
              <a:off x="880" y="2960"/>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96" name="Line 78"/>
            <p:cNvSpPr>
              <a:spLocks noChangeShapeType="1"/>
            </p:cNvSpPr>
            <p:nvPr/>
          </p:nvSpPr>
          <p:spPr bwMode="auto">
            <a:xfrm flipH="1" flipV="1">
              <a:off x="984" y="3000"/>
              <a:ext cx="808" cy="3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97" name="Rectangle 79"/>
            <p:cNvSpPr>
              <a:spLocks noChangeArrowheads="1"/>
            </p:cNvSpPr>
            <p:nvPr/>
          </p:nvSpPr>
          <p:spPr bwMode="auto">
            <a:xfrm>
              <a:off x="1456" y="323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5</a:t>
              </a:r>
              <a:endParaRPr lang="en-US" altLang="en-US" sz="2400" b="1">
                <a:solidFill>
                  <a:srgbClr val="FF0000"/>
                </a:solidFill>
              </a:endParaRPr>
            </a:p>
          </p:txBody>
        </p:sp>
        <p:sp>
          <p:nvSpPr>
            <p:cNvPr id="14398" name="Rectangle 80"/>
            <p:cNvSpPr>
              <a:spLocks noChangeArrowheads="1"/>
            </p:cNvSpPr>
            <p:nvPr/>
          </p:nvSpPr>
          <p:spPr bwMode="auto">
            <a:xfrm>
              <a:off x="2400" y="320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6</a:t>
              </a:r>
              <a:endParaRPr lang="en-US" altLang="en-US" sz="2400" b="1">
                <a:solidFill>
                  <a:srgbClr val="FF0000"/>
                </a:solidFill>
              </a:endParaRPr>
            </a:p>
          </p:txBody>
        </p:sp>
        <p:sp>
          <p:nvSpPr>
            <p:cNvPr id="14399" name="Rectangle 81"/>
            <p:cNvSpPr>
              <a:spLocks noChangeArrowheads="1"/>
            </p:cNvSpPr>
            <p:nvPr/>
          </p:nvSpPr>
          <p:spPr bwMode="auto">
            <a:xfrm>
              <a:off x="2336" y="264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7</a:t>
              </a:r>
              <a:endParaRPr lang="en-US" altLang="en-US" sz="2400" b="1">
                <a:solidFill>
                  <a:srgbClr val="FF0000"/>
                </a:solidFill>
              </a:endParaRPr>
            </a:p>
          </p:txBody>
        </p:sp>
      </p:grpSp>
      <p:grpSp>
        <p:nvGrpSpPr>
          <p:cNvPr id="14341" name="Group 93"/>
          <p:cNvGrpSpPr>
            <a:grpSpLocks/>
          </p:cNvGrpSpPr>
          <p:nvPr/>
        </p:nvGrpSpPr>
        <p:grpSpPr bwMode="auto">
          <a:xfrm>
            <a:off x="5638800" y="2514600"/>
            <a:ext cx="3048000" cy="533400"/>
            <a:chOff x="3552" y="1152"/>
            <a:chExt cx="1920" cy="336"/>
          </a:xfrm>
        </p:grpSpPr>
        <p:sp>
          <p:nvSpPr>
            <p:cNvPr id="14357" name="Line 88"/>
            <p:cNvSpPr>
              <a:spLocks noChangeShapeType="1"/>
            </p:cNvSpPr>
            <p:nvPr/>
          </p:nvSpPr>
          <p:spPr bwMode="auto">
            <a:xfrm flipV="1">
              <a:off x="3792" y="1392"/>
              <a:ext cx="1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14358" name="Group 85"/>
            <p:cNvGrpSpPr>
              <a:grpSpLocks/>
            </p:cNvGrpSpPr>
            <p:nvPr/>
          </p:nvGrpSpPr>
          <p:grpSpPr bwMode="auto">
            <a:xfrm>
              <a:off x="3552" y="1248"/>
              <a:ext cx="720" cy="240"/>
              <a:chOff x="3792" y="1344"/>
              <a:chExt cx="720" cy="240"/>
            </a:xfrm>
          </p:grpSpPr>
          <p:sp>
            <p:nvSpPr>
              <p:cNvPr id="14363" name="Oval 82"/>
              <p:cNvSpPr>
                <a:spLocks noChangeArrowheads="1"/>
              </p:cNvSpPr>
              <p:nvPr/>
            </p:nvSpPr>
            <p:spPr bwMode="auto">
              <a:xfrm>
                <a:off x="3792" y="134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64" name="Text Box 84"/>
              <p:cNvSpPr txBox="1">
                <a:spLocks noChangeArrowheads="1"/>
              </p:cNvSpPr>
              <p:nvPr/>
            </p:nvSpPr>
            <p:spPr bwMode="auto">
              <a:xfrm>
                <a:off x="3792" y="1344"/>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u</a:t>
                </a:r>
              </a:p>
            </p:txBody>
          </p:sp>
        </p:grpSp>
        <p:grpSp>
          <p:nvGrpSpPr>
            <p:cNvPr id="14359" name="Group 87"/>
            <p:cNvGrpSpPr>
              <a:grpSpLocks/>
            </p:cNvGrpSpPr>
            <p:nvPr/>
          </p:nvGrpSpPr>
          <p:grpSpPr bwMode="auto">
            <a:xfrm>
              <a:off x="5040" y="1248"/>
              <a:ext cx="432" cy="240"/>
              <a:chOff x="4992" y="1344"/>
              <a:chExt cx="432" cy="240"/>
            </a:xfrm>
          </p:grpSpPr>
          <p:sp>
            <p:nvSpPr>
              <p:cNvPr id="14361" name="Oval 83"/>
              <p:cNvSpPr>
                <a:spLocks noChangeArrowheads="1"/>
              </p:cNvSpPr>
              <p:nvPr/>
            </p:nvSpPr>
            <p:spPr bwMode="auto">
              <a:xfrm>
                <a:off x="4992" y="134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62" name="Text Box 86"/>
              <p:cNvSpPr txBox="1">
                <a:spLocks noChangeArrowheads="1"/>
              </p:cNvSpPr>
              <p:nvPr/>
            </p:nvSpPr>
            <p:spPr bwMode="auto">
              <a:xfrm>
                <a:off x="4992" y="1344"/>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v</a:t>
                </a:r>
              </a:p>
            </p:txBody>
          </p:sp>
        </p:grpSp>
        <p:sp>
          <p:nvSpPr>
            <p:cNvPr id="14360" name="Text Box 90"/>
            <p:cNvSpPr txBox="1">
              <a:spLocks noChangeArrowheads="1"/>
            </p:cNvSpPr>
            <p:nvPr/>
          </p:nvSpPr>
          <p:spPr bwMode="auto">
            <a:xfrm>
              <a:off x="3840" y="1152"/>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i="1">
                  <a:solidFill>
                    <a:srgbClr val="FF0000"/>
                  </a:solidFill>
                </a:rPr>
                <a:t>f (u, v)</a:t>
              </a:r>
              <a:r>
                <a:rPr lang="en-US" altLang="en-US" b="1" i="1"/>
                <a:t> / c (u, v)</a:t>
              </a:r>
            </a:p>
          </p:txBody>
        </p:sp>
      </p:grpSp>
      <p:grpSp>
        <p:nvGrpSpPr>
          <p:cNvPr id="14342" name="Group 108"/>
          <p:cNvGrpSpPr>
            <a:grpSpLocks/>
          </p:cNvGrpSpPr>
          <p:nvPr/>
        </p:nvGrpSpPr>
        <p:grpSpPr bwMode="auto">
          <a:xfrm>
            <a:off x="5562600" y="4953000"/>
            <a:ext cx="3048000" cy="976313"/>
            <a:chOff x="3504" y="2448"/>
            <a:chExt cx="1920" cy="615"/>
          </a:xfrm>
        </p:grpSpPr>
        <p:sp>
          <p:nvSpPr>
            <p:cNvPr id="14347" name="Line 96"/>
            <p:cNvSpPr>
              <a:spLocks noChangeShapeType="1"/>
            </p:cNvSpPr>
            <p:nvPr/>
          </p:nvSpPr>
          <p:spPr bwMode="auto">
            <a:xfrm flipV="1">
              <a:off x="3744" y="2688"/>
              <a:ext cx="124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nvGrpSpPr>
            <p:cNvPr id="14348" name="Group 97"/>
            <p:cNvGrpSpPr>
              <a:grpSpLocks/>
            </p:cNvGrpSpPr>
            <p:nvPr/>
          </p:nvGrpSpPr>
          <p:grpSpPr bwMode="auto">
            <a:xfrm>
              <a:off x="3504" y="2640"/>
              <a:ext cx="720" cy="240"/>
              <a:chOff x="3792" y="1344"/>
              <a:chExt cx="720" cy="240"/>
            </a:xfrm>
          </p:grpSpPr>
          <p:sp>
            <p:nvSpPr>
              <p:cNvPr id="14355" name="Oval 98"/>
              <p:cNvSpPr>
                <a:spLocks noChangeArrowheads="1"/>
              </p:cNvSpPr>
              <p:nvPr/>
            </p:nvSpPr>
            <p:spPr bwMode="auto">
              <a:xfrm>
                <a:off x="3792" y="134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6" name="Text Box 99"/>
              <p:cNvSpPr txBox="1">
                <a:spLocks noChangeArrowheads="1"/>
              </p:cNvSpPr>
              <p:nvPr/>
            </p:nvSpPr>
            <p:spPr bwMode="auto">
              <a:xfrm>
                <a:off x="3792" y="1344"/>
                <a:ext cx="72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u</a:t>
                </a:r>
              </a:p>
            </p:txBody>
          </p:sp>
        </p:grpSp>
        <p:grpSp>
          <p:nvGrpSpPr>
            <p:cNvPr id="14349" name="Group 100"/>
            <p:cNvGrpSpPr>
              <a:grpSpLocks/>
            </p:cNvGrpSpPr>
            <p:nvPr/>
          </p:nvGrpSpPr>
          <p:grpSpPr bwMode="auto">
            <a:xfrm>
              <a:off x="4992" y="2640"/>
              <a:ext cx="432" cy="240"/>
              <a:chOff x="4992" y="1344"/>
              <a:chExt cx="432" cy="240"/>
            </a:xfrm>
          </p:grpSpPr>
          <p:sp>
            <p:nvSpPr>
              <p:cNvPr id="14353" name="Oval 101"/>
              <p:cNvSpPr>
                <a:spLocks noChangeArrowheads="1"/>
              </p:cNvSpPr>
              <p:nvPr/>
            </p:nvSpPr>
            <p:spPr bwMode="auto">
              <a:xfrm>
                <a:off x="4992" y="1344"/>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4" name="Text Box 102"/>
              <p:cNvSpPr txBox="1">
                <a:spLocks noChangeArrowheads="1"/>
              </p:cNvSpPr>
              <p:nvPr/>
            </p:nvSpPr>
            <p:spPr bwMode="auto">
              <a:xfrm>
                <a:off x="4992" y="1344"/>
                <a:ext cx="43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600" b="1"/>
                  <a:t>v</a:t>
                </a:r>
              </a:p>
            </p:txBody>
          </p:sp>
        </p:grpSp>
        <p:sp>
          <p:nvSpPr>
            <p:cNvPr id="14350" name="Text Box 103"/>
            <p:cNvSpPr txBox="1">
              <a:spLocks noChangeArrowheads="1"/>
            </p:cNvSpPr>
            <p:nvPr/>
          </p:nvSpPr>
          <p:spPr bwMode="auto">
            <a:xfrm>
              <a:off x="3792" y="244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i="1"/>
                <a:t>c (u, f) – </a:t>
              </a:r>
              <a:r>
                <a:rPr lang="en-US" altLang="en-US" b="1" i="1">
                  <a:solidFill>
                    <a:srgbClr val="FF0000"/>
                  </a:solidFill>
                </a:rPr>
                <a:t>f (u, v)</a:t>
              </a:r>
            </a:p>
          </p:txBody>
        </p:sp>
        <p:sp>
          <p:nvSpPr>
            <p:cNvPr id="14351" name="Line 104"/>
            <p:cNvSpPr>
              <a:spLocks noChangeShapeType="1"/>
            </p:cNvSpPr>
            <p:nvPr/>
          </p:nvSpPr>
          <p:spPr bwMode="auto">
            <a:xfrm flipH="1">
              <a:off x="3744" y="2832"/>
              <a:ext cx="1248"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352" name="Text Box 105"/>
            <p:cNvSpPr txBox="1">
              <a:spLocks noChangeArrowheads="1"/>
            </p:cNvSpPr>
            <p:nvPr/>
          </p:nvSpPr>
          <p:spPr bwMode="auto">
            <a:xfrm>
              <a:off x="4080" y="2832"/>
              <a:ext cx="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i="1">
                  <a:solidFill>
                    <a:srgbClr val="FF0000"/>
                  </a:solidFill>
                </a:rPr>
                <a:t>f (u, v)</a:t>
              </a:r>
            </a:p>
          </p:txBody>
        </p:sp>
      </p:grpSp>
      <p:sp>
        <p:nvSpPr>
          <p:cNvPr id="14343" name="Text Box 107"/>
          <p:cNvSpPr txBox="1">
            <a:spLocks noChangeArrowheads="1"/>
          </p:cNvSpPr>
          <p:nvPr/>
        </p:nvSpPr>
        <p:spPr bwMode="auto">
          <a:xfrm>
            <a:off x="609600" y="1600200"/>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t>Flow Network</a:t>
            </a:r>
          </a:p>
        </p:txBody>
      </p:sp>
      <p:sp>
        <p:nvSpPr>
          <p:cNvPr id="14344" name="Text Box 110"/>
          <p:cNvSpPr txBox="1">
            <a:spLocks noChangeArrowheads="1"/>
          </p:cNvSpPr>
          <p:nvPr/>
        </p:nvSpPr>
        <p:spPr bwMode="auto">
          <a:xfrm>
            <a:off x="685800" y="41148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000" b="1"/>
              <a:t>Residual Network</a:t>
            </a:r>
          </a:p>
        </p:txBody>
      </p:sp>
      <p:sp>
        <p:nvSpPr>
          <p:cNvPr id="14345" name="Text Box 111"/>
          <p:cNvSpPr txBox="1">
            <a:spLocks noChangeArrowheads="1"/>
          </p:cNvSpPr>
          <p:nvPr/>
        </p:nvSpPr>
        <p:spPr bwMode="auto">
          <a:xfrm>
            <a:off x="6096000" y="22098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i="1"/>
              <a:t>(</a:t>
            </a:r>
            <a:r>
              <a:rPr lang="en-US" altLang="en-US" b="1" i="1">
                <a:solidFill>
                  <a:srgbClr val="FF0000"/>
                </a:solidFill>
              </a:rPr>
              <a:t>flow</a:t>
            </a:r>
            <a:r>
              <a:rPr lang="en-US" altLang="en-US" b="1" i="1"/>
              <a:t> / capacity)</a:t>
            </a:r>
          </a:p>
        </p:txBody>
      </p:sp>
      <p:sp>
        <p:nvSpPr>
          <p:cNvPr id="14346" name="Text Box 112"/>
          <p:cNvSpPr txBox="1">
            <a:spLocks noChangeArrowheads="1"/>
          </p:cNvSpPr>
          <p:nvPr/>
        </p:nvSpPr>
        <p:spPr bwMode="auto">
          <a:xfrm>
            <a:off x="5562600" y="4495800"/>
            <a:ext cx="304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b="1" i="1"/>
              <a:t>Residual capacity r (u ,v)</a:t>
            </a:r>
          </a:p>
        </p:txBody>
      </p:sp>
    </p:spTree>
    <p:extLst>
      <p:ext uri="{BB962C8B-B14F-4D97-AF65-F5344CB8AC3E}">
        <p14:creationId xmlns:p14="http://schemas.microsoft.com/office/powerpoint/2010/main" val="300289883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0"/>
            <a:ext cx="8229600" cy="1143000"/>
          </a:xfrm>
        </p:spPr>
        <p:txBody>
          <a:bodyPr/>
          <a:lstStyle/>
          <a:p>
            <a:pPr eaLnBrk="1" hangingPunct="1"/>
            <a:r>
              <a:rPr lang="en-US" altLang="en-US" b="0"/>
              <a:t>Augmenting Paths</a:t>
            </a:r>
          </a:p>
        </p:txBody>
      </p:sp>
      <p:sp>
        <p:nvSpPr>
          <p:cNvPr id="15363" name="Rectangle 3"/>
          <p:cNvSpPr>
            <a:spLocks noGrp="1" noChangeArrowheads="1"/>
          </p:cNvSpPr>
          <p:nvPr>
            <p:ph type="body" idx="1"/>
          </p:nvPr>
        </p:nvSpPr>
        <p:spPr>
          <a:xfrm>
            <a:off x="76200" y="1676400"/>
            <a:ext cx="9067800" cy="3352800"/>
          </a:xfrm>
        </p:spPr>
        <p:txBody>
          <a:bodyPr/>
          <a:lstStyle/>
          <a:p>
            <a:pPr eaLnBrk="1" hangingPunct="1">
              <a:lnSpc>
                <a:spcPct val="80000"/>
              </a:lnSpc>
            </a:pPr>
            <a:r>
              <a:rPr lang="en-US" altLang="en-US" sz="2500"/>
              <a:t>An augmenting path is a path from </a:t>
            </a:r>
            <a:r>
              <a:rPr lang="en-US" altLang="en-US" sz="2500" i="1"/>
              <a:t>s</a:t>
            </a:r>
            <a:r>
              <a:rPr lang="en-US" altLang="en-US" sz="2500"/>
              <a:t> to </a:t>
            </a:r>
            <a:r>
              <a:rPr lang="en-US" altLang="en-US" sz="2500" i="1"/>
              <a:t>t </a:t>
            </a:r>
            <a:r>
              <a:rPr lang="en-US" altLang="en-US" sz="2500"/>
              <a:t>in the residual network.</a:t>
            </a:r>
          </a:p>
          <a:p>
            <a:pPr eaLnBrk="1" hangingPunct="1">
              <a:lnSpc>
                <a:spcPct val="80000"/>
              </a:lnSpc>
            </a:pPr>
            <a:r>
              <a:rPr lang="en-US" altLang="en-US" sz="2500"/>
              <a:t>The Residual capacity of augmented path P is </a:t>
            </a:r>
          </a:p>
          <a:p>
            <a:pPr eaLnBrk="1" hangingPunct="1">
              <a:lnSpc>
                <a:spcPct val="80000"/>
              </a:lnSpc>
              <a:buFont typeface="Wingdings" panose="05000000000000000000" pitchFamily="2" charset="2"/>
              <a:buNone/>
            </a:pPr>
            <a:r>
              <a:rPr lang="en-US" altLang="en-US" sz="2500"/>
              <a:t>	</a:t>
            </a:r>
            <a:r>
              <a:rPr lang="en-US" altLang="en-US" sz="2500">
                <a:latin typeface="Symbol" panose="05050102010706020507" pitchFamily="18" charset="2"/>
              </a:rPr>
              <a:t>d(</a:t>
            </a:r>
            <a:r>
              <a:rPr lang="en-US" altLang="en-US" sz="2500"/>
              <a:t>P</a:t>
            </a:r>
            <a:r>
              <a:rPr lang="en-US" altLang="en-US" sz="2500">
                <a:latin typeface="Symbol" panose="05050102010706020507" pitchFamily="18" charset="2"/>
              </a:rPr>
              <a:t>) </a:t>
            </a:r>
            <a:r>
              <a:rPr lang="en-US" altLang="en-US" sz="2500"/>
              <a:t>= min {</a:t>
            </a:r>
            <a:r>
              <a:rPr lang="en-US" altLang="en-US" sz="2500" i="1"/>
              <a:t>r(i, j)</a:t>
            </a:r>
            <a:r>
              <a:rPr lang="en-US" altLang="en-US" sz="2500" b="1"/>
              <a:t>:</a:t>
            </a:r>
            <a:r>
              <a:rPr lang="en-US" altLang="en-US" sz="2500"/>
              <a:t> </a:t>
            </a:r>
            <a:r>
              <a:rPr lang="en-US" altLang="en-US" sz="2500" i="1"/>
              <a:t>(i, j)</a:t>
            </a:r>
            <a:r>
              <a:rPr lang="en-US" altLang="en-US" sz="2500"/>
              <a:t> </a:t>
            </a:r>
            <a:r>
              <a:rPr lang="en-US" altLang="en-US" sz="2500">
                <a:cs typeface="Times New Roman" panose="02020603050405020304" pitchFamily="18" charset="0"/>
                <a:sym typeface="Symbol" panose="05050102010706020507" pitchFamily="18" charset="2"/>
              </a:rPr>
              <a:t> P</a:t>
            </a:r>
            <a:r>
              <a:rPr lang="en-US" altLang="en-US" sz="2500"/>
              <a:t>}</a:t>
            </a:r>
          </a:p>
          <a:p>
            <a:pPr eaLnBrk="1" hangingPunct="1">
              <a:lnSpc>
                <a:spcPct val="80000"/>
              </a:lnSpc>
            </a:pPr>
            <a:r>
              <a:rPr lang="en-US" altLang="en-US" sz="2500"/>
              <a:t>Augmentation along P</a:t>
            </a:r>
          </a:p>
          <a:p>
            <a:pPr lvl="1" eaLnBrk="1" hangingPunct="1">
              <a:lnSpc>
                <a:spcPct val="80000"/>
              </a:lnSpc>
            </a:pPr>
            <a:r>
              <a:rPr lang="en-US" altLang="en-US" sz="2500"/>
              <a:t>Add </a:t>
            </a:r>
            <a:r>
              <a:rPr lang="en-US" altLang="en-US" sz="2500">
                <a:latin typeface="Symbol" panose="05050102010706020507" pitchFamily="18" charset="2"/>
              </a:rPr>
              <a:t>d(</a:t>
            </a:r>
            <a:r>
              <a:rPr lang="en-US" altLang="en-US" sz="2500"/>
              <a:t>P</a:t>
            </a:r>
            <a:r>
              <a:rPr lang="en-US" altLang="en-US" sz="2500">
                <a:latin typeface="Symbol" panose="05050102010706020507" pitchFamily="18" charset="2"/>
              </a:rPr>
              <a:t>) </a:t>
            </a:r>
            <a:r>
              <a:rPr lang="en-US" altLang="en-US" sz="2500"/>
              <a:t>in each arc along P in</a:t>
            </a:r>
            <a:r>
              <a:rPr lang="en-US" altLang="en-US" sz="2500">
                <a:latin typeface="Symbol" panose="05050102010706020507" pitchFamily="18" charset="2"/>
              </a:rPr>
              <a:t> </a:t>
            </a:r>
            <a:r>
              <a:rPr lang="en-US" altLang="en-US" sz="2500"/>
              <a:t>flow network</a:t>
            </a:r>
          </a:p>
          <a:p>
            <a:pPr lvl="1" eaLnBrk="1" hangingPunct="1">
              <a:lnSpc>
                <a:spcPct val="80000"/>
              </a:lnSpc>
            </a:pPr>
            <a:r>
              <a:rPr lang="en-US" altLang="en-US" sz="2500"/>
              <a:t>Modify residual capacities in residual network</a:t>
            </a:r>
          </a:p>
          <a:p>
            <a:pPr lvl="1" eaLnBrk="1" hangingPunct="1">
              <a:lnSpc>
                <a:spcPct val="80000"/>
              </a:lnSpc>
              <a:buFont typeface="Wingdings" panose="05000000000000000000" pitchFamily="2" charset="2"/>
              <a:buNone/>
            </a:pPr>
            <a:r>
              <a:rPr lang="en-US" altLang="en-US" sz="2500" i="1"/>
              <a:t>r(u, v) = r(u, v) - </a:t>
            </a:r>
            <a:r>
              <a:rPr lang="en-US" altLang="en-US" sz="2500" i="1">
                <a:latin typeface="Symbol" panose="05050102010706020507" pitchFamily="18" charset="2"/>
              </a:rPr>
              <a:t>d(</a:t>
            </a:r>
            <a:r>
              <a:rPr lang="en-US" altLang="en-US" sz="2500" i="1"/>
              <a:t>P</a:t>
            </a:r>
            <a:r>
              <a:rPr lang="en-US" altLang="en-US" sz="2500" i="1">
                <a:latin typeface="Symbol" panose="05050102010706020507" pitchFamily="18" charset="2"/>
              </a:rPr>
              <a:t>)</a:t>
            </a:r>
            <a:r>
              <a:rPr lang="en-US" altLang="en-US" sz="2500">
                <a:latin typeface="Symbol" panose="05050102010706020507" pitchFamily="18" charset="2"/>
              </a:rPr>
              <a:t>  </a:t>
            </a:r>
            <a:r>
              <a:rPr lang="en-US" altLang="en-US" sz="2500" i="1"/>
              <a:t>and</a:t>
            </a:r>
            <a:r>
              <a:rPr lang="en-US" altLang="en-US" sz="2500" i="1">
                <a:latin typeface="Symbol" panose="05050102010706020507" pitchFamily="18" charset="2"/>
              </a:rPr>
              <a:t> </a:t>
            </a:r>
            <a:r>
              <a:rPr lang="en-US" altLang="en-US" sz="2500" i="1"/>
              <a:t>r(v, u) = r(v, u) + </a:t>
            </a:r>
            <a:r>
              <a:rPr lang="en-US" altLang="en-US" sz="2500" i="1">
                <a:latin typeface="Symbol" panose="05050102010706020507" pitchFamily="18" charset="2"/>
              </a:rPr>
              <a:t>d(</a:t>
            </a:r>
            <a:r>
              <a:rPr lang="en-US" altLang="en-US" sz="2500" i="1"/>
              <a:t>P</a:t>
            </a:r>
            <a:r>
              <a:rPr lang="en-US" altLang="en-US" sz="2500" i="1">
                <a:latin typeface="Symbol" panose="05050102010706020507" pitchFamily="18" charset="2"/>
              </a:rPr>
              <a:t>)</a:t>
            </a:r>
            <a:r>
              <a:rPr lang="en-US" altLang="en-US" sz="2500">
                <a:latin typeface="Symbol" panose="05050102010706020507" pitchFamily="18" charset="2"/>
              </a:rPr>
              <a:t>  </a:t>
            </a:r>
            <a:r>
              <a:rPr lang="en-US" altLang="en-US" sz="2500"/>
              <a:t>for </a:t>
            </a:r>
            <a:r>
              <a:rPr lang="en-US" altLang="en-US" sz="2500" i="1"/>
              <a:t>u, v</a:t>
            </a:r>
            <a:r>
              <a:rPr lang="en-US" altLang="en-US" sz="2500">
                <a:latin typeface="Symbol" panose="05050102010706020507" pitchFamily="18" charset="2"/>
              </a:rPr>
              <a:t> </a:t>
            </a:r>
            <a:r>
              <a:rPr lang="en-US" altLang="en-US" sz="2500">
                <a:cs typeface="Times New Roman" panose="02020603050405020304" pitchFamily="18" charset="0"/>
                <a:sym typeface="Symbol" panose="05050102010706020507" pitchFamily="18" charset="2"/>
              </a:rPr>
              <a:t> P</a:t>
            </a:r>
            <a:endParaRPr lang="en-US" altLang="en-US" sz="2500">
              <a:latin typeface="Symbol" panose="05050102010706020507" pitchFamily="18" charset="2"/>
            </a:endParaRPr>
          </a:p>
        </p:txBody>
      </p:sp>
      <p:grpSp>
        <p:nvGrpSpPr>
          <p:cNvPr id="15364" name="Group 82"/>
          <p:cNvGrpSpPr>
            <a:grpSpLocks/>
          </p:cNvGrpSpPr>
          <p:nvPr/>
        </p:nvGrpSpPr>
        <p:grpSpPr bwMode="auto">
          <a:xfrm>
            <a:off x="381000" y="4876800"/>
            <a:ext cx="3975100" cy="1828800"/>
            <a:chOff x="288" y="3168"/>
            <a:chExt cx="2504" cy="1152"/>
          </a:xfrm>
        </p:grpSpPr>
        <p:grpSp>
          <p:nvGrpSpPr>
            <p:cNvPr id="15394" name="Group 4"/>
            <p:cNvGrpSpPr>
              <a:grpSpLocks/>
            </p:cNvGrpSpPr>
            <p:nvPr/>
          </p:nvGrpSpPr>
          <p:grpSpPr bwMode="auto">
            <a:xfrm>
              <a:off x="288" y="3168"/>
              <a:ext cx="2504" cy="1152"/>
              <a:chOff x="644" y="2276"/>
              <a:chExt cx="2504" cy="1152"/>
            </a:xfrm>
          </p:grpSpPr>
          <p:sp>
            <p:nvSpPr>
              <p:cNvPr id="15399" name="Oval 5"/>
              <p:cNvSpPr>
                <a:spLocks noChangeArrowheads="1"/>
              </p:cNvSpPr>
              <p:nvPr/>
            </p:nvSpPr>
            <p:spPr bwMode="auto">
              <a:xfrm>
                <a:off x="644" y="2732"/>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0" name="Rectangle 6"/>
              <p:cNvSpPr>
                <a:spLocks noChangeArrowheads="1"/>
              </p:cNvSpPr>
              <p:nvPr/>
            </p:nvSpPr>
            <p:spPr bwMode="auto">
              <a:xfrm>
                <a:off x="768" y="274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15401" name="Oval 7"/>
              <p:cNvSpPr>
                <a:spLocks noChangeArrowheads="1"/>
              </p:cNvSpPr>
              <p:nvPr/>
            </p:nvSpPr>
            <p:spPr bwMode="auto">
              <a:xfrm>
                <a:off x="1796" y="2276"/>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2" name="Rectangle 8"/>
              <p:cNvSpPr>
                <a:spLocks noChangeArrowheads="1"/>
              </p:cNvSpPr>
              <p:nvPr/>
            </p:nvSpPr>
            <p:spPr bwMode="auto">
              <a:xfrm>
                <a:off x="1904" y="23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5403" name="Oval 9"/>
              <p:cNvSpPr>
                <a:spLocks noChangeArrowheads="1"/>
              </p:cNvSpPr>
              <p:nvPr/>
            </p:nvSpPr>
            <p:spPr bwMode="auto">
              <a:xfrm>
                <a:off x="1812" y="3180"/>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4" name="Rectangle 10"/>
              <p:cNvSpPr>
                <a:spLocks noChangeArrowheads="1"/>
              </p:cNvSpPr>
              <p:nvPr/>
            </p:nvSpPr>
            <p:spPr bwMode="auto">
              <a:xfrm>
                <a:off x="1928" y="320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5405" name="Oval 11"/>
              <p:cNvSpPr>
                <a:spLocks noChangeArrowheads="1"/>
              </p:cNvSpPr>
              <p:nvPr/>
            </p:nvSpPr>
            <p:spPr bwMode="auto">
              <a:xfrm>
                <a:off x="2892" y="2740"/>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6" name="Rectangle 12"/>
              <p:cNvSpPr>
                <a:spLocks noChangeArrowheads="1"/>
              </p:cNvSpPr>
              <p:nvPr/>
            </p:nvSpPr>
            <p:spPr bwMode="auto">
              <a:xfrm>
                <a:off x="3008" y="2760"/>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15407" name="Freeform 13"/>
              <p:cNvSpPr>
                <a:spLocks/>
              </p:cNvSpPr>
              <p:nvPr/>
            </p:nvSpPr>
            <p:spPr bwMode="auto">
              <a:xfrm>
                <a:off x="1656" y="2392"/>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08" name="Line 14"/>
              <p:cNvSpPr>
                <a:spLocks noChangeShapeType="1"/>
              </p:cNvSpPr>
              <p:nvPr/>
            </p:nvSpPr>
            <p:spPr bwMode="auto">
              <a:xfrm flipV="1">
                <a:off x="848" y="2432"/>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09" name="Freeform 15"/>
              <p:cNvSpPr>
                <a:spLocks/>
              </p:cNvSpPr>
              <p:nvPr/>
            </p:nvSpPr>
            <p:spPr bwMode="auto">
              <a:xfrm>
                <a:off x="1720" y="3176"/>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0" name="Line 16"/>
              <p:cNvSpPr>
                <a:spLocks noChangeShapeType="1"/>
              </p:cNvSpPr>
              <p:nvPr/>
            </p:nvSpPr>
            <p:spPr bwMode="auto">
              <a:xfrm>
                <a:off x="920" y="2856"/>
                <a:ext cx="808" cy="3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11" name="Freeform 17"/>
              <p:cNvSpPr>
                <a:spLocks/>
              </p:cNvSpPr>
              <p:nvPr/>
            </p:nvSpPr>
            <p:spPr bwMode="auto">
              <a:xfrm>
                <a:off x="2832" y="2680"/>
                <a:ext cx="112" cy="64"/>
              </a:xfrm>
              <a:custGeom>
                <a:avLst/>
                <a:gdLst>
                  <a:gd name="T0" fmla="*/ 112 w 112"/>
                  <a:gd name="T1" fmla="*/ 64 h 64"/>
                  <a:gd name="T2" fmla="*/ 0 w 112"/>
                  <a:gd name="T3" fmla="*/ 48 h 64"/>
                  <a:gd name="T4" fmla="*/ 8 w 112"/>
                  <a:gd name="T5" fmla="*/ 24 h 64"/>
                  <a:gd name="T6" fmla="*/ 24 w 112"/>
                  <a:gd name="T7" fmla="*/ 0 h 64"/>
                  <a:gd name="T8" fmla="*/ 112 w 112"/>
                  <a:gd name="T9" fmla="*/ 64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112" y="64"/>
                    </a:moveTo>
                    <a:lnTo>
                      <a:pt x="0" y="48"/>
                    </a:lnTo>
                    <a:lnTo>
                      <a:pt x="8" y="24"/>
                    </a:lnTo>
                    <a:lnTo>
                      <a:pt x="24" y="0"/>
                    </a:lnTo>
                    <a:lnTo>
                      <a:pt x="112"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2" name="Line 18"/>
              <p:cNvSpPr>
                <a:spLocks noChangeShapeType="1"/>
              </p:cNvSpPr>
              <p:nvPr/>
            </p:nvSpPr>
            <p:spPr bwMode="auto">
              <a:xfrm>
                <a:off x="2104" y="2384"/>
                <a:ext cx="736" cy="3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13" name="Freeform 19"/>
              <p:cNvSpPr>
                <a:spLocks/>
              </p:cNvSpPr>
              <p:nvPr/>
            </p:nvSpPr>
            <p:spPr bwMode="auto">
              <a:xfrm>
                <a:off x="2776" y="2872"/>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4" name="Line 20"/>
              <p:cNvSpPr>
                <a:spLocks noChangeShapeType="1"/>
              </p:cNvSpPr>
              <p:nvPr/>
            </p:nvSpPr>
            <p:spPr bwMode="auto">
              <a:xfrm flipV="1">
                <a:off x="2056" y="2920"/>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15" name="Freeform 21"/>
              <p:cNvSpPr>
                <a:spLocks/>
              </p:cNvSpPr>
              <p:nvPr/>
            </p:nvSpPr>
            <p:spPr bwMode="auto">
              <a:xfrm>
                <a:off x="1896" y="2520"/>
                <a:ext cx="56" cy="112"/>
              </a:xfrm>
              <a:custGeom>
                <a:avLst/>
                <a:gdLst>
                  <a:gd name="T0" fmla="*/ 24 w 56"/>
                  <a:gd name="T1" fmla="*/ 0 h 112"/>
                  <a:gd name="T2" fmla="*/ 0 w 56"/>
                  <a:gd name="T3" fmla="*/ 112 h 112"/>
                  <a:gd name="T4" fmla="*/ 24 w 56"/>
                  <a:gd name="T5" fmla="*/ 112 h 112"/>
                  <a:gd name="T6" fmla="*/ 56 w 56"/>
                  <a:gd name="T7" fmla="*/ 112 h 112"/>
                  <a:gd name="T8" fmla="*/ 24 w 56"/>
                  <a:gd name="T9" fmla="*/ 0 h 112"/>
                  <a:gd name="T10" fmla="*/ 0 60000 65536"/>
                  <a:gd name="T11" fmla="*/ 0 60000 65536"/>
                  <a:gd name="T12" fmla="*/ 0 60000 65536"/>
                  <a:gd name="T13" fmla="*/ 0 60000 65536"/>
                  <a:gd name="T14" fmla="*/ 0 60000 65536"/>
                  <a:gd name="T15" fmla="*/ 0 w 56"/>
                  <a:gd name="T16" fmla="*/ 0 h 112"/>
                  <a:gd name="T17" fmla="*/ 56 w 56"/>
                  <a:gd name="T18" fmla="*/ 112 h 112"/>
                </a:gdLst>
                <a:ahLst/>
                <a:cxnLst>
                  <a:cxn ang="T10">
                    <a:pos x="T0" y="T1"/>
                  </a:cxn>
                  <a:cxn ang="T11">
                    <a:pos x="T2" y="T3"/>
                  </a:cxn>
                  <a:cxn ang="T12">
                    <a:pos x="T4" y="T5"/>
                  </a:cxn>
                  <a:cxn ang="T13">
                    <a:pos x="T6" y="T7"/>
                  </a:cxn>
                  <a:cxn ang="T14">
                    <a:pos x="T8" y="T9"/>
                  </a:cxn>
                </a:cxnLst>
                <a:rect l="T15" t="T16" r="T17" b="T18"/>
                <a:pathLst>
                  <a:path w="56" h="112">
                    <a:moveTo>
                      <a:pt x="24" y="0"/>
                    </a:moveTo>
                    <a:lnTo>
                      <a:pt x="0" y="112"/>
                    </a:lnTo>
                    <a:lnTo>
                      <a:pt x="24" y="112"/>
                    </a:lnTo>
                    <a:lnTo>
                      <a:pt x="56" y="112"/>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16" name="Line 22"/>
              <p:cNvSpPr>
                <a:spLocks noChangeShapeType="1"/>
              </p:cNvSpPr>
              <p:nvPr/>
            </p:nvSpPr>
            <p:spPr bwMode="auto">
              <a:xfrm flipV="1">
                <a:off x="1920" y="2632"/>
                <a:ext cx="1" cy="5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17" name="Rectangle 23"/>
              <p:cNvSpPr>
                <a:spLocks noChangeArrowheads="1"/>
              </p:cNvSpPr>
              <p:nvPr/>
            </p:nvSpPr>
            <p:spPr bwMode="auto">
              <a:xfrm>
                <a:off x="1328" y="233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5418" name="Rectangle 24"/>
              <p:cNvSpPr>
                <a:spLocks noChangeArrowheads="1"/>
              </p:cNvSpPr>
              <p:nvPr/>
            </p:nvSpPr>
            <p:spPr bwMode="auto">
              <a:xfrm>
                <a:off x="2368" y="231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5419" name="Rectangle 25"/>
              <p:cNvSpPr>
                <a:spLocks noChangeArrowheads="1"/>
              </p:cNvSpPr>
              <p:nvPr/>
            </p:nvSpPr>
            <p:spPr bwMode="auto">
              <a:xfrm>
                <a:off x="1952" y="272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1</a:t>
                </a:r>
                <a:endParaRPr lang="en-US" altLang="en-US" sz="2400" b="1">
                  <a:solidFill>
                    <a:srgbClr val="FF0000"/>
                  </a:solidFill>
                </a:endParaRPr>
              </a:p>
            </p:txBody>
          </p:sp>
          <p:sp>
            <p:nvSpPr>
              <p:cNvPr id="15420" name="Rectangle 26"/>
              <p:cNvSpPr>
                <a:spLocks noChangeArrowheads="1"/>
              </p:cNvSpPr>
              <p:nvPr/>
            </p:nvSpPr>
            <p:spPr bwMode="auto">
              <a:xfrm>
                <a:off x="2376" y="290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4</a:t>
                </a:r>
                <a:endParaRPr lang="en-US" altLang="en-US" sz="2400" b="1"/>
              </a:p>
            </p:txBody>
          </p:sp>
          <p:sp>
            <p:nvSpPr>
              <p:cNvPr id="15421" name="Rectangle 27"/>
              <p:cNvSpPr>
                <a:spLocks noChangeArrowheads="1"/>
              </p:cNvSpPr>
              <p:nvPr/>
            </p:nvSpPr>
            <p:spPr bwMode="auto">
              <a:xfrm>
                <a:off x="1472" y="2936"/>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1</a:t>
                </a:r>
                <a:r>
                  <a:rPr lang="en-US" altLang="en-US" b="1">
                    <a:solidFill>
                      <a:srgbClr val="FF0000"/>
                    </a:solidFill>
                  </a:rPr>
                  <a:t> </a:t>
                </a:r>
                <a:endParaRPr lang="en-US" altLang="en-US" sz="2400" b="1">
                  <a:solidFill>
                    <a:srgbClr val="FF0000"/>
                  </a:solidFill>
                </a:endParaRPr>
              </a:p>
            </p:txBody>
          </p:sp>
          <p:sp>
            <p:nvSpPr>
              <p:cNvPr id="15422" name="Freeform 28"/>
              <p:cNvSpPr>
                <a:spLocks/>
              </p:cNvSpPr>
              <p:nvPr/>
            </p:nvSpPr>
            <p:spPr bwMode="auto">
              <a:xfrm>
                <a:off x="896" y="2728"/>
                <a:ext cx="112" cy="72"/>
              </a:xfrm>
              <a:custGeom>
                <a:avLst/>
                <a:gdLst>
                  <a:gd name="T0" fmla="*/ 0 w 112"/>
                  <a:gd name="T1" fmla="*/ 72 h 72"/>
                  <a:gd name="T2" fmla="*/ 96 w 112"/>
                  <a:gd name="T3" fmla="*/ 0 h 72"/>
                  <a:gd name="T4" fmla="*/ 104 w 112"/>
                  <a:gd name="T5" fmla="*/ 32 h 72"/>
                  <a:gd name="T6" fmla="*/ 112 w 112"/>
                  <a:gd name="T7" fmla="*/ 56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96" y="0"/>
                    </a:lnTo>
                    <a:lnTo>
                      <a:pt x="104" y="32"/>
                    </a:lnTo>
                    <a:lnTo>
                      <a:pt x="112" y="56"/>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23" name="Line 29"/>
              <p:cNvSpPr>
                <a:spLocks noChangeShapeType="1"/>
              </p:cNvSpPr>
              <p:nvPr/>
            </p:nvSpPr>
            <p:spPr bwMode="auto">
              <a:xfrm flipH="1">
                <a:off x="1000" y="2472"/>
                <a:ext cx="81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24" name="Rectangle 30"/>
              <p:cNvSpPr>
                <a:spLocks noChangeArrowheads="1"/>
              </p:cNvSpPr>
              <p:nvPr/>
            </p:nvSpPr>
            <p:spPr bwMode="auto">
              <a:xfrm>
                <a:off x="1344" y="2632"/>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8 </a:t>
                </a:r>
                <a:endParaRPr lang="en-US" altLang="en-US" sz="2400" b="1">
                  <a:solidFill>
                    <a:srgbClr val="FF0000"/>
                  </a:solidFill>
                </a:endParaRPr>
              </a:p>
            </p:txBody>
          </p:sp>
          <p:sp>
            <p:nvSpPr>
              <p:cNvPr id="15425" name="Freeform 31"/>
              <p:cNvSpPr>
                <a:spLocks/>
              </p:cNvSpPr>
              <p:nvPr/>
            </p:nvSpPr>
            <p:spPr bwMode="auto">
              <a:xfrm>
                <a:off x="2040" y="2472"/>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26" name="Line 32"/>
              <p:cNvSpPr>
                <a:spLocks noChangeShapeType="1"/>
              </p:cNvSpPr>
              <p:nvPr/>
            </p:nvSpPr>
            <p:spPr bwMode="auto">
              <a:xfrm flipH="1" flipV="1">
                <a:off x="2144" y="2512"/>
                <a:ext cx="736" cy="32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27" name="Freeform 33"/>
              <p:cNvSpPr>
                <a:spLocks/>
              </p:cNvSpPr>
              <p:nvPr/>
            </p:nvSpPr>
            <p:spPr bwMode="auto">
              <a:xfrm>
                <a:off x="2096" y="3264"/>
                <a:ext cx="112" cy="72"/>
              </a:xfrm>
              <a:custGeom>
                <a:avLst/>
                <a:gdLst>
                  <a:gd name="T0" fmla="*/ 0 w 112"/>
                  <a:gd name="T1" fmla="*/ 72 h 72"/>
                  <a:gd name="T2" fmla="*/ 88 w 112"/>
                  <a:gd name="T3" fmla="*/ 0 h 72"/>
                  <a:gd name="T4" fmla="*/ 104 w 112"/>
                  <a:gd name="T5" fmla="*/ 24 h 72"/>
                  <a:gd name="T6" fmla="*/ 112 w 112"/>
                  <a:gd name="T7" fmla="*/ 48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88" y="0"/>
                    </a:lnTo>
                    <a:lnTo>
                      <a:pt x="104" y="24"/>
                    </a:lnTo>
                    <a:lnTo>
                      <a:pt x="112" y="48"/>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28" name="Line 34"/>
              <p:cNvSpPr>
                <a:spLocks noChangeShapeType="1"/>
              </p:cNvSpPr>
              <p:nvPr/>
            </p:nvSpPr>
            <p:spPr bwMode="auto">
              <a:xfrm flipH="1">
                <a:off x="2200" y="2976"/>
                <a:ext cx="728" cy="3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29" name="Freeform 35"/>
              <p:cNvSpPr>
                <a:spLocks/>
              </p:cNvSpPr>
              <p:nvPr/>
            </p:nvSpPr>
            <p:spPr bwMode="auto">
              <a:xfrm>
                <a:off x="880" y="2960"/>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430" name="Line 36"/>
              <p:cNvSpPr>
                <a:spLocks noChangeShapeType="1"/>
              </p:cNvSpPr>
              <p:nvPr/>
            </p:nvSpPr>
            <p:spPr bwMode="auto">
              <a:xfrm flipH="1" flipV="1">
                <a:off x="984" y="3000"/>
                <a:ext cx="808" cy="3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431" name="Rectangle 37"/>
              <p:cNvSpPr>
                <a:spLocks noChangeArrowheads="1"/>
              </p:cNvSpPr>
              <p:nvPr/>
            </p:nvSpPr>
            <p:spPr bwMode="auto">
              <a:xfrm>
                <a:off x="1456" y="323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5</a:t>
                </a:r>
                <a:endParaRPr lang="en-US" altLang="en-US" sz="2400" b="1">
                  <a:solidFill>
                    <a:srgbClr val="FF0000"/>
                  </a:solidFill>
                </a:endParaRPr>
              </a:p>
            </p:txBody>
          </p:sp>
          <p:sp>
            <p:nvSpPr>
              <p:cNvPr id="15432" name="Rectangle 38"/>
              <p:cNvSpPr>
                <a:spLocks noChangeArrowheads="1"/>
              </p:cNvSpPr>
              <p:nvPr/>
            </p:nvSpPr>
            <p:spPr bwMode="auto">
              <a:xfrm>
                <a:off x="2400" y="320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6</a:t>
                </a:r>
                <a:endParaRPr lang="en-US" altLang="en-US" sz="2400" b="1">
                  <a:solidFill>
                    <a:srgbClr val="FF0000"/>
                  </a:solidFill>
                </a:endParaRPr>
              </a:p>
            </p:txBody>
          </p:sp>
          <p:sp>
            <p:nvSpPr>
              <p:cNvPr id="15433" name="Rectangle 39"/>
              <p:cNvSpPr>
                <a:spLocks noChangeArrowheads="1"/>
              </p:cNvSpPr>
              <p:nvPr/>
            </p:nvSpPr>
            <p:spPr bwMode="auto">
              <a:xfrm>
                <a:off x="2336" y="264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7</a:t>
                </a:r>
                <a:endParaRPr lang="en-US" altLang="en-US" sz="2400" b="1">
                  <a:solidFill>
                    <a:srgbClr val="FF0000"/>
                  </a:solidFill>
                </a:endParaRPr>
              </a:p>
            </p:txBody>
          </p:sp>
        </p:grpSp>
        <p:grpSp>
          <p:nvGrpSpPr>
            <p:cNvPr id="15395" name="Group 81"/>
            <p:cNvGrpSpPr>
              <a:grpSpLocks/>
            </p:cNvGrpSpPr>
            <p:nvPr/>
          </p:nvGrpSpPr>
          <p:grpSpPr bwMode="auto">
            <a:xfrm>
              <a:off x="576" y="3408"/>
              <a:ext cx="2016" cy="624"/>
              <a:chOff x="576" y="3216"/>
              <a:chExt cx="2016" cy="624"/>
            </a:xfrm>
          </p:grpSpPr>
          <p:sp>
            <p:nvSpPr>
              <p:cNvPr id="15396" name="AutoShape 76"/>
              <p:cNvSpPr>
                <a:spLocks noChangeArrowheads="1"/>
              </p:cNvSpPr>
              <p:nvPr/>
            </p:nvSpPr>
            <p:spPr bwMode="auto">
              <a:xfrm rot="1417875">
                <a:off x="576" y="3744"/>
                <a:ext cx="912" cy="96"/>
              </a:xfrm>
              <a:prstGeom prst="rightArrow">
                <a:avLst>
                  <a:gd name="adj1" fmla="val 50000"/>
                  <a:gd name="adj2" fmla="val 237500"/>
                </a:avLst>
              </a:prstGeom>
              <a:solidFill>
                <a:srgbClr val="00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97" name="AutoShape 77"/>
              <p:cNvSpPr>
                <a:spLocks noChangeArrowheads="1"/>
              </p:cNvSpPr>
              <p:nvPr/>
            </p:nvSpPr>
            <p:spPr bwMode="auto">
              <a:xfrm rot="-5400000">
                <a:off x="1224" y="3480"/>
                <a:ext cx="624" cy="96"/>
              </a:xfrm>
              <a:prstGeom prst="rightArrow">
                <a:avLst>
                  <a:gd name="adj1" fmla="val 50000"/>
                  <a:gd name="adj2" fmla="val 162500"/>
                </a:avLst>
              </a:prstGeom>
              <a:solidFill>
                <a:srgbClr val="00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98" name="AutoShape 78"/>
              <p:cNvSpPr>
                <a:spLocks noChangeArrowheads="1"/>
              </p:cNvSpPr>
              <p:nvPr/>
            </p:nvSpPr>
            <p:spPr bwMode="auto">
              <a:xfrm rot="1379323">
                <a:off x="1680" y="3216"/>
                <a:ext cx="912" cy="96"/>
              </a:xfrm>
              <a:prstGeom prst="rightArrow">
                <a:avLst>
                  <a:gd name="adj1" fmla="val 50000"/>
                  <a:gd name="adj2" fmla="val 237500"/>
                </a:avLst>
              </a:prstGeom>
              <a:solidFill>
                <a:srgbClr val="00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grpSp>
        <p:nvGrpSpPr>
          <p:cNvPr id="15365" name="Group 80"/>
          <p:cNvGrpSpPr>
            <a:grpSpLocks/>
          </p:cNvGrpSpPr>
          <p:nvPr/>
        </p:nvGrpSpPr>
        <p:grpSpPr bwMode="auto">
          <a:xfrm>
            <a:off x="4800600" y="4876800"/>
            <a:ext cx="3975100" cy="1828800"/>
            <a:chOff x="3024" y="3024"/>
            <a:chExt cx="2504" cy="1152"/>
          </a:xfrm>
        </p:grpSpPr>
        <p:sp>
          <p:nvSpPr>
            <p:cNvPr id="15366" name="Oval 41"/>
            <p:cNvSpPr>
              <a:spLocks noChangeArrowheads="1"/>
            </p:cNvSpPr>
            <p:nvPr/>
          </p:nvSpPr>
          <p:spPr bwMode="auto">
            <a:xfrm>
              <a:off x="3024" y="3480"/>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7" name="Rectangle 42"/>
            <p:cNvSpPr>
              <a:spLocks noChangeArrowheads="1"/>
            </p:cNvSpPr>
            <p:nvPr/>
          </p:nvSpPr>
          <p:spPr bwMode="auto">
            <a:xfrm>
              <a:off x="3148" y="349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a:t>
              </a:r>
              <a:endParaRPr lang="en-US" altLang="en-US" sz="2400" b="1"/>
            </a:p>
          </p:txBody>
        </p:sp>
        <p:sp>
          <p:nvSpPr>
            <p:cNvPr id="15368" name="Oval 43"/>
            <p:cNvSpPr>
              <a:spLocks noChangeArrowheads="1"/>
            </p:cNvSpPr>
            <p:nvPr/>
          </p:nvSpPr>
          <p:spPr bwMode="auto">
            <a:xfrm>
              <a:off x="4176" y="3024"/>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9" name="Rectangle 44"/>
            <p:cNvSpPr>
              <a:spLocks noChangeArrowheads="1"/>
            </p:cNvSpPr>
            <p:nvPr/>
          </p:nvSpPr>
          <p:spPr bwMode="auto">
            <a:xfrm>
              <a:off x="4284" y="306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1</a:t>
              </a:r>
              <a:endParaRPr lang="en-US" altLang="en-US" sz="2400" b="1"/>
            </a:p>
          </p:txBody>
        </p:sp>
        <p:sp>
          <p:nvSpPr>
            <p:cNvPr id="15370" name="Oval 45"/>
            <p:cNvSpPr>
              <a:spLocks noChangeArrowheads="1"/>
            </p:cNvSpPr>
            <p:nvPr/>
          </p:nvSpPr>
          <p:spPr bwMode="auto">
            <a:xfrm>
              <a:off x="4192" y="3928"/>
              <a:ext cx="264" cy="248"/>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Rectangle 46"/>
            <p:cNvSpPr>
              <a:spLocks noChangeArrowheads="1"/>
            </p:cNvSpPr>
            <p:nvPr/>
          </p:nvSpPr>
          <p:spPr bwMode="auto">
            <a:xfrm>
              <a:off x="4308" y="3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5372" name="Oval 47"/>
            <p:cNvSpPr>
              <a:spLocks noChangeArrowheads="1"/>
            </p:cNvSpPr>
            <p:nvPr/>
          </p:nvSpPr>
          <p:spPr bwMode="auto">
            <a:xfrm>
              <a:off x="5272" y="3488"/>
              <a:ext cx="256" cy="240"/>
            </a:xfrm>
            <a:prstGeom prst="ellipse">
              <a:avLst/>
            </a:prstGeom>
            <a:solidFill>
              <a:schemeClr val="bg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Rectangle 48"/>
            <p:cNvSpPr>
              <a:spLocks noChangeArrowheads="1"/>
            </p:cNvSpPr>
            <p:nvPr/>
          </p:nvSpPr>
          <p:spPr bwMode="auto">
            <a:xfrm>
              <a:off x="5388" y="3508"/>
              <a:ext cx="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t</a:t>
              </a:r>
              <a:endParaRPr lang="en-US" altLang="en-US" sz="2400" b="1"/>
            </a:p>
          </p:txBody>
        </p:sp>
        <p:sp>
          <p:nvSpPr>
            <p:cNvPr id="15374" name="Freeform 49"/>
            <p:cNvSpPr>
              <a:spLocks/>
            </p:cNvSpPr>
            <p:nvPr/>
          </p:nvSpPr>
          <p:spPr bwMode="auto">
            <a:xfrm>
              <a:off x="4036" y="3140"/>
              <a:ext cx="112" cy="72"/>
            </a:xfrm>
            <a:custGeom>
              <a:avLst/>
              <a:gdLst>
                <a:gd name="T0" fmla="*/ 112 w 112"/>
                <a:gd name="T1" fmla="*/ 0 h 72"/>
                <a:gd name="T2" fmla="*/ 16 w 112"/>
                <a:gd name="T3" fmla="*/ 72 h 72"/>
                <a:gd name="T4" fmla="*/ 8 w 112"/>
                <a:gd name="T5" fmla="*/ 40 h 72"/>
                <a:gd name="T6" fmla="*/ 0 w 112"/>
                <a:gd name="T7" fmla="*/ 16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16" y="72"/>
                  </a:lnTo>
                  <a:lnTo>
                    <a:pt x="8" y="40"/>
                  </a:lnTo>
                  <a:lnTo>
                    <a:pt x="0" y="16"/>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5" name="Line 50"/>
            <p:cNvSpPr>
              <a:spLocks noChangeShapeType="1"/>
            </p:cNvSpPr>
            <p:nvPr/>
          </p:nvSpPr>
          <p:spPr bwMode="auto">
            <a:xfrm flipV="1">
              <a:off x="3228" y="3180"/>
              <a:ext cx="81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76" name="Freeform 55"/>
            <p:cNvSpPr>
              <a:spLocks/>
            </p:cNvSpPr>
            <p:nvPr/>
          </p:nvSpPr>
          <p:spPr bwMode="auto">
            <a:xfrm>
              <a:off x="5156" y="3620"/>
              <a:ext cx="112" cy="72"/>
            </a:xfrm>
            <a:custGeom>
              <a:avLst/>
              <a:gdLst>
                <a:gd name="T0" fmla="*/ 112 w 112"/>
                <a:gd name="T1" fmla="*/ 0 h 72"/>
                <a:gd name="T2" fmla="*/ 24 w 112"/>
                <a:gd name="T3" fmla="*/ 72 h 72"/>
                <a:gd name="T4" fmla="*/ 8 w 112"/>
                <a:gd name="T5" fmla="*/ 48 h 72"/>
                <a:gd name="T6" fmla="*/ 0 w 112"/>
                <a:gd name="T7" fmla="*/ 24 h 72"/>
                <a:gd name="T8" fmla="*/ 112 w 112"/>
                <a:gd name="T9" fmla="*/ 0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112" y="0"/>
                  </a:moveTo>
                  <a:lnTo>
                    <a:pt x="24" y="72"/>
                  </a:lnTo>
                  <a:lnTo>
                    <a:pt x="8" y="48"/>
                  </a:lnTo>
                  <a:lnTo>
                    <a:pt x="0" y="24"/>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7" name="Line 56"/>
            <p:cNvSpPr>
              <a:spLocks noChangeShapeType="1"/>
            </p:cNvSpPr>
            <p:nvPr/>
          </p:nvSpPr>
          <p:spPr bwMode="auto">
            <a:xfrm flipV="1">
              <a:off x="4436" y="3668"/>
              <a:ext cx="728"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78" name="Rectangle 59"/>
            <p:cNvSpPr>
              <a:spLocks noChangeArrowheads="1"/>
            </p:cNvSpPr>
            <p:nvPr/>
          </p:nvSpPr>
          <p:spPr bwMode="auto">
            <a:xfrm>
              <a:off x="3708" y="3084"/>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2</a:t>
              </a:r>
              <a:endParaRPr lang="en-US" altLang="en-US" sz="2400" b="1"/>
            </a:p>
          </p:txBody>
        </p:sp>
        <p:sp>
          <p:nvSpPr>
            <p:cNvPr id="15379" name="Rectangle 61"/>
            <p:cNvSpPr>
              <a:spLocks noChangeArrowheads="1"/>
            </p:cNvSpPr>
            <p:nvPr/>
          </p:nvSpPr>
          <p:spPr bwMode="auto">
            <a:xfrm>
              <a:off x="4332" y="3476"/>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1</a:t>
              </a:r>
              <a:endParaRPr lang="en-US" altLang="en-US" sz="2400" b="1"/>
            </a:p>
          </p:txBody>
        </p:sp>
        <p:sp>
          <p:nvSpPr>
            <p:cNvPr id="15380" name="Rectangle 62"/>
            <p:cNvSpPr>
              <a:spLocks noChangeArrowheads="1"/>
            </p:cNvSpPr>
            <p:nvPr/>
          </p:nvSpPr>
          <p:spPr bwMode="auto">
            <a:xfrm>
              <a:off x="4756" y="365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t>4</a:t>
              </a:r>
              <a:endParaRPr lang="en-US" altLang="en-US" sz="2400" b="1"/>
            </a:p>
          </p:txBody>
        </p:sp>
        <p:sp>
          <p:nvSpPr>
            <p:cNvPr id="15381" name="Freeform 64"/>
            <p:cNvSpPr>
              <a:spLocks/>
            </p:cNvSpPr>
            <p:nvPr/>
          </p:nvSpPr>
          <p:spPr bwMode="auto">
            <a:xfrm>
              <a:off x="3276" y="3476"/>
              <a:ext cx="112" cy="72"/>
            </a:xfrm>
            <a:custGeom>
              <a:avLst/>
              <a:gdLst>
                <a:gd name="T0" fmla="*/ 0 w 112"/>
                <a:gd name="T1" fmla="*/ 72 h 72"/>
                <a:gd name="T2" fmla="*/ 96 w 112"/>
                <a:gd name="T3" fmla="*/ 0 h 72"/>
                <a:gd name="T4" fmla="*/ 104 w 112"/>
                <a:gd name="T5" fmla="*/ 32 h 72"/>
                <a:gd name="T6" fmla="*/ 112 w 112"/>
                <a:gd name="T7" fmla="*/ 56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96" y="0"/>
                  </a:lnTo>
                  <a:lnTo>
                    <a:pt x="104" y="32"/>
                  </a:lnTo>
                  <a:lnTo>
                    <a:pt x="112" y="56"/>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2" name="Line 65"/>
            <p:cNvSpPr>
              <a:spLocks noChangeShapeType="1"/>
            </p:cNvSpPr>
            <p:nvPr/>
          </p:nvSpPr>
          <p:spPr bwMode="auto">
            <a:xfrm flipH="1">
              <a:off x="3380" y="3220"/>
              <a:ext cx="816"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83" name="Rectangle 66"/>
            <p:cNvSpPr>
              <a:spLocks noChangeArrowheads="1"/>
            </p:cNvSpPr>
            <p:nvPr/>
          </p:nvSpPr>
          <p:spPr bwMode="auto">
            <a:xfrm>
              <a:off x="3724" y="3380"/>
              <a:ext cx="12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8 </a:t>
              </a:r>
              <a:endParaRPr lang="en-US" altLang="en-US" sz="2400" b="1">
                <a:solidFill>
                  <a:srgbClr val="FF0000"/>
                </a:solidFill>
              </a:endParaRPr>
            </a:p>
          </p:txBody>
        </p:sp>
        <p:sp>
          <p:nvSpPr>
            <p:cNvPr id="15384" name="Freeform 67"/>
            <p:cNvSpPr>
              <a:spLocks/>
            </p:cNvSpPr>
            <p:nvPr/>
          </p:nvSpPr>
          <p:spPr bwMode="auto">
            <a:xfrm>
              <a:off x="4420" y="3220"/>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5" name="Line 68"/>
            <p:cNvSpPr>
              <a:spLocks noChangeShapeType="1"/>
            </p:cNvSpPr>
            <p:nvPr/>
          </p:nvSpPr>
          <p:spPr bwMode="auto">
            <a:xfrm flipH="1" flipV="1">
              <a:off x="4524" y="3260"/>
              <a:ext cx="736" cy="32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86" name="Freeform 69"/>
            <p:cNvSpPr>
              <a:spLocks/>
            </p:cNvSpPr>
            <p:nvPr/>
          </p:nvSpPr>
          <p:spPr bwMode="auto">
            <a:xfrm>
              <a:off x="4476" y="4012"/>
              <a:ext cx="112" cy="72"/>
            </a:xfrm>
            <a:custGeom>
              <a:avLst/>
              <a:gdLst>
                <a:gd name="T0" fmla="*/ 0 w 112"/>
                <a:gd name="T1" fmla="*/ 72 h 72"/>
                <a:gd name="T2" fmla="*/ 88 w 112"/>
                <a:gd name="T3" fmla="*/ 0 h 72"/>
                <a:gd name="T4" fmla="*/ 104 w 112"/>
                <a:gd name="T5" fmla="*/ 24 h 72"/>
                <a:gd name="T6" fmla="*/ 112 w 112"/>
                <a:gd name="T7" fmla="*/ 48 h 72"/>
                <a:gd name="T8" fmla="*/ 0 w 112"/>
                <a:gd name="T9" fmla="*/ 72 h 72"/>
                <a:gd name="T10" fmla="*/ 0 60000 65536"/>
                <a:gd name="T11" fmla="*/ 0 60000 65536"/>
                <a:gd name="T12" fmla="*/ 0 60000 65536"/>
                <a:gd name="T13" fmla="*/ 0 60000 65536"/>
                <a:gd name="T14" fmla="*/ 0 60000 65536"/>
                <a:gd name="T15" fmla="*/ 0 w 112"/>
                <a:gd name="T16" fmla="*/ 0 h 72"/>
                <a:gd name="T17" fmla="*/ 112 w 112"/>
                <a:gd name="T18" fmla="*/ 72 h 72"/>
              </a:gdLst>
              <a:ahLst/>
              <a:cxnLst>
                <a:cxn ang="T10">
                  <a:pos x="T0" y="T1"/>
                </a:cxn>
                <a:cxn ang="T11">
                  <a:pos x="T2" y="T3"/>
                </a:cxn>
                <a:cxn ang="T12">
                  <a:pos x="T4" y="T5"/>
                </a:cxn>
                <a:cxn ang="T13">
                  <a:pos x="T6" y="T7"/>
                </a:cxn>
                <a:cxn ang="T14">
                  <a:pos x="T8" y="T9"/>
                </a:cxn>
              </a:cxnLst>
              <a:rect l="T15" t="T16" r="T17" b="T18"/>
              <a:pathLst>
                <a:path w="112" h="72">
                  <a:moveTo>
                    <a:pt x="0" y="72"/>
                  </a:moveTo>
                  <a:lnTo>
                    <a:pt x="88" y="0"/>
                  </a:lnTo>
                  <a:lnTo>
                    <a:pt x="104" y="24"/>
                  </a:lnTo>
                  <a:lnTo>
                    <a:pt x="112" y="48"/>
                  </a:lnTo>
                  <a:lnTo>
                    <a:pt x="0"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7" name="Line 70"/>
            <p:cNvSpPr>
              <a:spLocks noChangeShapeType="1"/>
            </p:cNvSpPr>
            <p:nvPr/>
          </p:nvSpPr>
          <p:spPr bwMode="auto">
            <a:xfrm flipH="1">
              <a:off x="4580" y="3724"/>
              <a:ext cx="728" cy="31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88" name="Freeform 71"/>
            <p:cNvSpPr>
              <a:spLocks/>
            </p:cNvSpPr>
            <p:nvPr/>
          </p:nvSpPr>
          <p:spPr bwMode="auto">
            <a:xfrm>
              <a:off x="3260" y="3708"/>
              <a:ext cx="112" cy="64"/>
            </a:xfrm>
            <a:custGeom>
              <a:avLst/>
              <a:gdLst>
                <a:gd name="T0" fmla="*/ 0 w 112"/>
                <a:gd name="T1" fmla="*/ 0 h 64"/>
                <a:gd name="T2" fmla="*/ 112 w 112"/>
                <a:gd name="T3" fmla="*/ 16 h 64"/>
                <a:gd name="T4" fmla="*/ 104 w 112"/>
                <a:gd name="T5" fmla="*/ 40 h 64"/>
                <a:gd name="T6" fmla="*/ 88 w 112"/>
                <a:gd name="T7" fmla="*/ 64 h 64"/>
                <a:gd name="T8" fmla="*/ 0 w 112"/>
                <a:gd name="T9" fmla="*/ 0 h 64"/>
                <a:gd name="T10" fmla="*/ 0 60000 65536"/>
                <a:gd name="T11" fmla="*/ 0 60000 65536"/>
                <a:gd name="T12" fmla="*/ 0 60000 65536"/>
                <a:gd name="T13" fmla="*/ 0 60000 65536"/>
                <a:gd name="T14" fmla="*/ 0 60000 65536"/>
                <a:gd name="T15" fmla="*/ 0 w 112"/>
                <a:gd name="T16" fmla="*/ 0 h 64"/>
                <a:gd name="T17" fmla="*/ 112 w 112"/>
                <a:gd name="T18" fmla="*/ 64 h 64"/>
              </a:gdLst>
              <a:ahLst/>
              <a:cxnLst>
                <a:cxn ang="T10">
                  <a:pos x="T0" y="T1"/>
                </a:cxn>
                <a:cxn ang="T11">
                  <a:pos x="T2" y="T3"/>
                </a:cxn>
                <a:cxn ang="T12">
                  <a:pos x="T4" y="T5"/>
                </a:cxn>
                <a:cxn ang="T13">
                  <a:pos x="T6" y="T7"/>
                </a:cxn>
                <a:cxn ang="T14">
                  <a:pos x="T8" y="T9"/>
                </a:cxn>
              </a:cxnLst>
              <a:rect l="T15" t="T16" r="T17" b="T18"/>
              <a:pathLst>
                <a:path w="112" h="64">
                  <a:moveTo>
                    <a:pt x="0" y="0"/>
                  </a:moveTo>
                  <a:lnTo>
                    <a:pt x="112" y="16"/>
                  </a:lnTo>
                  <a:lnTo>
                    <a:pt x="104" y="40"/>
                  </a:lnTo>
                  <a:lnTo>
                    <a:pt x="88"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89" name="Line 72"/>
            <p:cNvSpPr>
              <a:spLocks noChangeShapeType="1"/>
            </p:cNvSpPr>
            <p:nvPr/>
          </p:nvSpPr>
          <p:spPr bwMode="auto">
            <a:xfrm flipH="1" flipV="1">
              <a:off x="3364" y="3748"/>
              <a:ext cx="808" cy="344"/>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5390" name="Rectangle 73"/>
            <p:cNvSpPr>
              <a:spLocks noChangeArrowheads="1"/>
            </p:cNvSpPr>
            <p:nvPr/>
          </p:nvSpPr>
          <p:spPr bwMode="auto">
            <a:xfrm>
              <a:off x="3836" y="3980"/>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6</a:t>
              </a:r>
              <a:endParaRPr lang="en-US" altLang="en-US" sz="2400" b="1">
                <a:solidFill>
                  <a:srgbClr val="FF0000"/>
                </a:solidFill>
              </a:endParaRPr>
            </a:p>
          </p:txBody>
        </p:sp>
        <p:sp>
          <p:nvSpPr>
            <p:cNvPr id="15391" name="Rectangle 74"/>
            <p:cNvSpPr>
              <a:spLocks noChangeArrowheads="1"/>
            </p:cNvSpPr>
            <p:nvPr/>
          </p:nvSpPr>
          <p:spPr bwMode="auto">
            <a:xfrm>
              <a:off x="4780" y="394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6</a:t>
              </a:r>
              <a:endParaRPr lang="en-US" altLang="en-US" sz="2400" b="1">
                <a:solidFill>
                  <a:srgbClr val="FF0000"/>
                </a:solidFill>
              </a:endParaRPr>
            </a:p>
          </p:txBody>
        </p:sp>
        <p:sp>
          <p:nvSpPr>
            <p:cNvPr id="15392" name="Rectangle 75"/>
            <p:cNvSpPr>
              <a:spLocks noChangeArrowheads="1"/>
            </p:cNvSpPr>
            <p:nvPr/>
          </p:nvSpPr>
          <p:spPr bwMode="auto">
            <a:xfrm>
              <a:off x="4716" y="3388"/>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FF0000"/>
                  </a:solidFill>
                </a:rPr>
                <a:t>8</a:t>
              </a:r>
              <a:endParaRPr lang="en-US" altLang="en-US" sz="2400" b="1">
                <a:solidFill>
                  <a:srgbClr val="FF0000"/>
                </a:solidFill>
              </a:endParaRPr>
            </a:p>
          </p:txBody>
        </p:sp>
        <p:sp>
          <p:nvSpPr>
            <p:cNvPr id="15393" name="Line 79"/>
            <p:cNvSpPr>
              <a:spLocks noChangeShapeType="1"/>
            </p:cNvSpPr>
            <p:nvPr/>
          </p:nvSpPr>
          <p:spPr bwMode="auto">
            <a:xfrm>
              <a:off x="4320" y="3264"/>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62855523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4686</Words>
  <Application>Microsoft Office PowerPoint</Application>
  <PresentationFormat>On-screen Show (4:3)</PresentationFormat>
  <Paragraphs>1043</Paragraphs>
  <Slides>118</Slides>
  <Notes>14</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118</vt:i4>
      </vt:variant>
    </vt:vector>
  </HeadingPairs>
  <TitlesOfParts>
    <vt:vector size="129" baseType="lpstr">
      <vt:lpstr>MS Mincho</vt:lpstr>
      <vt:lpstr>PMingLiU</vt:lpstr>
      <vt:lpstr>Arial</vt:lpstr>
      <vt:lpstr>Calibri</vt:lpstr>
      <vt:lpstr>Courier New</vt:lpstr>
      <vt:lpstr>Symbol</vt:lpstr>
      <vt:lpstr>Times New Roman</vt:lpstr>
      <vt:lpstr>Verdana</vt:lpstr>
      <vt:lpstr>Wingdings</vt:lpstr>
      <vt:lpstr>Office Theme</vt:lpstr>
      <vt:lpstr>Equation</vt:lpstr>
      <vt:lpstr>Unit 5 - Graph</vt:lpstr>
      <vt:lpstr>Overview </vt:lpstr>
      <vt:lpstr>Definition of Graphs</vt:lpstr>
      <vt:lpstr>What is a graph?</vt:lpstr>
      <vt:lpstr>Formal definition of graphs</vt:lpstr>
      <vt:lpstr>Directed vs. undirected graphs</vt:lpstr>
      <vt:lpstr>Directed vs. undirected graphs (cont.)</vt:lpstr>
      <vt:lpstr>Trees vs graphs</vt:lpstr>
      <vt:lpstr>Graph terminology</vt:lpstr>
      <vt:lpstr>Graph terminology (cont.)</vt:lpstr>
      <vt:lpstr>Graph terminology (cont.)</vt:lpstr>
      <vt:lpstr>Graph terminology (cont.)</vt:lpstr>
      <vt:lpstr>Isomorphism </vt:lpstr>
      <vt:lpstr>Isomorphism </vt:lpstr>
      <vt:lpstr>PowerPoint Presentation</vt:lpstr>
      <vt:lpstr>PowerPoint Presentation</vt:lpstr>
      <vt:lpstr>PowerPoint Presentation</vt:lpstr>
      <vt:lpstr>Examples</vt:lpstr>
      <vt:lpstr>Graph implementation</vt:lpstr>
      <vt:lpstr>Array-based implementation</vt:lpstr>
      <vt:lpstr>Graph implementation (cont.)</vt:lpstr>
      <vt:lpstr>Linked-list implementation </vt:lpstr>
      <vt:lpstr>Adjacency matrix vs. adjacency list representation </vt:lpstr>
      <vt:lpstr>Graph searching </vt:lpstr>
      <vt:lpstr>Depth-First-Search (DFS)</vt:lpstr>
      <vt:lpstr>PowerPoint Presentation</vt:lpstr>
      <vt:lpstr>PowerPoint Presentation</vt:lpstr>
      <vt:lpstr>PowerPoint Presentation</vt:lpstr>
      <vt:lpstr>Breadth-First-Searching (BFS)</vt:lpstr>
      <vt:lpstr>PowerPoint Presentation</vt:lpstr>
      <vt:lpstr>PowerPoint Presentation</vt:lpstr>
      <vt:lpstr>PowerPoint Presentation</vt:lpstr>
      <vt:lpstr>Single-source shortest-path problem</vt:lpstr>
      <vt:lpstr>Single-source shortest-path problem (cont.)</vt:lpstr>
      <vt:lpstr>Planar Graphs</vt:lpstr>
      <vt:lpstr>Planar Graphs -Common Misunderstanding</vt:lpstr>
      <vt:lpstr>Planar Graphs -Common Misunderstanding</vt:lpstr>
      <vt:lpstr>Example of Planarity 3-Cube</vt:lpstr>
      <vt:lpstr>Regions</vt:lpstr>
      <vt:lpstr>Regions</vt:lpstr>
      <vt:lpstr>Regions</vt:lpstr>
      <vt:lpstr>Regions</vt:lpstr>
      <vt:lpstr>Definition of Dual Graph</vt:lpstr>
      <vt:lpstr>Theorem : If l(Fi) denotes the length of face Fi in a plane graph G, then 2e(G)=  l(Fi).</vt:lpstr>
      <vt:lpstr>Spanning Trees</vt:lpstr>
      <vt:lpstr>Spanning trees</vt:lpstr>
      <vt:lpstr>Finding a spanning tree</vt:lpstr>
      <vt:lpstr>Minimizing costs Real Life Example </vt:lpstr>
      <vt:lpstr>Minimum-cost spanning trees</vt:lpstr>
      <vt:lpstr>MST</vt:lpstr>
      <vt:lpstr>More about Multiple MSTs</vt:lpstr>
      <vt:lpstr>Finding spanning trees</vt:lpstr>
      <vt:lpstr>Prim’s algorithm Algo</vt:lpstr>
      <vt:lpstr>Prim’s Algorithm</vt:lpstr>
      <vt:lpstr>Prim’s Algorithm Cont.</vt:lpstr>
      <vt:lpstr>Prim’s Algorithm Example</vt:lpstr>
      <vt:lpstr>Prim’s Algorithm Example</vt:lpstr>
      <vt:lpstr>Kruskal’s algorithm Algo</vt:lpstr>
      <vt:lpstr>Kruskal’s Algorithm</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Kruskal’s Algorithm Example</vt:lpstr>
      <vt:lpstr>Connectedness of an Undirected Graph</vt:lpstr>
      <vt:lpstr>Implementation of Connectedness Algorithm</vt:lpstr>
      <vt:lpstr>Connectedness of a Directed Graph</vt:lpstr>
      <vt:lpstr>Implementation of Strong Connectedness Algorithm</vt:lpstr>
      <vt:lpstr>Cycles in a Directed Graph</vt:lpstr>
      <vt:lpstr>  ALGORITHM TO GENERATE ALL SPANNING TREES </vt:lpstr>
      <vt:lpstr>ALGORITHM 1: GENERATE SPANNING TREES IN ORDER OF INCREASING COST </vt:lpstr>
      <vt:lpstr>PowerPoint Presentation</vt:lpstr>
      <vt:lpstr>Topological Sort</vt:lpstr>
      <vt:lpstr>Topological sort </vt:lpstr>
      <vt:lpstr>Articulation Point</vt:lpstr>
      <vt:lpstr>Articulation Point</vt:lpstr>
      <vt:lpstr>Strongly Connected Components or Biconnected components</vt:lpstr>
      <vt:lpstr>Strongly Connected Components or Biconnected components</vt:lpstr>
      <vt:lpstr>Articulation points and DFS</vt:lpstr>
      <vt:lpstr>PowerPoint Presentation</vt:lpstr>
      <vt:lpstr>Max-flow min-cut theorem</vt:lpstr>
      <vt:lpstr>Max-flow min-cut theorem</vt:lpstr>
      <vt:lpstr>Max-flow min-cut theorem</vt:lpstr>
      <vt:lpstr>Max-flow min-cut theorem</vt:lpstr>
      <vt:lpstr>Theorem</vt:lpstr>
      <vt:lpstr>Find a minimum cut in the following basic network:</vt:lpstr>
      <vt:lpstr>Solution</vt:lpstr>
      <vt:lpstr>Ford-Fulkerson Algorithm for Max Flow</vt:lpstr>
      <vt:lpstr>The Residual Network</vt:lpstr>
      <vt:lpstr>Augmenting Paths</vt:lpstr>
      <vt:lpstr>Cut</vt:lpstr>
      <vt:lpstr>The Ford Fulkerson Maximum Flow Method</vt:lpstr>
      <vt:lpstr>Indication of Optimum Flow</vt:lpstr>
      <vt:lpstr>Indication of Optimum Flow (Contd.)</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lpstr>Ford-Fulkerson Max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 Graph</dc:title>
  <dc:creator>SUYASH</dc:creator>
  <cp:lastModifiedBy>SUYASH</cp:lastModifiedBy>
  <cp:revision>24</cp:revision>
  <dcterms:created xsi:type="dcterms:W3CDTF">2006-08-16T00:00:00Z</dcterms:created>
  <dcterms:modified xsi:type="dcterms:W3CDTF">2016-04-12T04:20:24Z</dcterms:modified>
</cp:coreProperties>
</file>